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59" r:id="rId3"/>
    <p:sldId id="283" r:id="rId4"/>
    <p:sldId id="257" r:id="rId5"/>
    <p:sldId id="264" r:id="rId6"/>
    <p:sldId id="284" r:id="rId7"/>
    <p:sldId id="260" r:id="rId8"/>
    <p:sldId id="271" r:id="rId9"/>
    <p:sldId id="280" r:id="rId10"/>
    <p:sldId id="285" r:id="rId11"/>
    <p:sldId id="261" r:id="rId12"/>
    <p:sldId id="272" r:id="rId13"/>
    <p:sldId id="273" r:id="rId14"/>
    <p:sldId id="274" r:id="rId15"/>
    <p:sldId id="281" r:id="rId16"/>
    <p:sldId id="275" r:id="rId17"/>
    <p:sldId id="276" r:id="rId18"/>
    <p:sldId id="277" r:id="rId19"/>
    <p:sldId id="278" r:id="rId20"/>
    <p:sldId id="262" r:id="rId21"/>
    <p:sldId id="286" r:id="rId22"/>
    <p:sldId id="287" r:id="rId23"/>
    <p:sldId id="282" r:id="rId24"/>
    <p:sldId id="288" r:id="rId25"/>
    <p:sldId id="263" r:id="rId26"/>
    <p:sldId id="258" r:id="rId27"/>
    <p:sldId id="265" r:id="rId28"/>
    <p:sldId id="266" r:id="rId29"/>
    <p:sldId id="267" r:id="rId30"/>
    <p:sldId id="268" r:id="rId31"/>
    <p:sldId id="289" r:id="rId32"/>
    <p:sldId id="290" r:id="rId3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A2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40" d="100"/>
          <a:sy n="40" d="100"/>
        </p:scale>
        <p:origin x="48" y="5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g>
</file>

<file path=ppt/media/image18.jpg>
</file>

<file path=ppt/media/image19.jpg>
</file>

<file path=ppt/media/image2.png>
</file>

<file path=ppt/media/image20.png>
</file>

<file path=ppt/media/image21.png>
</file>

<file path=ppt/media/image22.jpg>
</file>

<file path=ppt/media/image23.jpg>
</file>

<file path=ppt/media/image24.jpg>
</file>

<file path=ppt/media/image25.jp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3/21/2017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3/21/2017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3/21/2017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3/21/2017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3/21/2017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3/21/2017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3/21/2017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3/21/2017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3/21/2017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3/21/2017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3/21/2017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3/21/2017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hyperlink" Target="https://www.google.es/url?sa=i&amp;rct=j&amp;q=&amp;esrc=s&amp;source=images&amp;cd=&amp;cad=rja&amp;uact=8&amp;ved=0ahUKEwjGodLp_uXSAhVKBsAKHcu9BrcQjRwIBw&amp;url=http://ecommaster.es/eventos/i/15949/135/haz-de-internet-un-canal-rentable&amp;psig=AFQjCNG_VpQk_BTNrxh-uaDH9k--lj0DqA&amp;ust=1490130493817609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980948" y="1755648"/>
            <a:ext cx="7315200" cy="3255264"/>
          </a:xfrm>
        </p:spPr>
        <p:txBody>
          <a:bodyPr>
            <a:normAutofit fontScale="90000"/>
          </a:bodyPr>
          <a:lstStyle/>
          <a:p>
            <a:r>
              <a:rPr lang="es-ES" b="1" dirty="0"/>
              <a:t>Software de diseño y creación de prototipos y maquetas para impresoras 3D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924557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Marcador de contenido 2"/>
          <p:cNvSpPr txBox="1">
            <a:spLocks/>
          </p:cNvSpPr>
          <p:nvPr/>
        </p:nvSpPr>
        <p:spPr>
          <a:xfrm>
            <a:off x="0" y="650748"/>
            <a:ext cx="3894667" cy="554736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/>
          </a:p>
          <a:p>
            <a:endParaRPr lang="es-ES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0" y="0"/>
            <a:ext cx="3894667" cy="6858000"/>
          </a:xfrm>
          <a:solidFill>
            <a:schemeClr val="bg1"/>
          </a:solidFill>
        </p:spPr>
        <p:txBody>
          <a:bodyPr/>
          <a:lstStyle/>
          <a:p>
            <a:endParaRPr lang="es-ES" dirty="0"/>
          </a:p>
          <a:p>
            <a:endParaRPr lang="es-ES" dirty="0"/>
          </a:p>
        </p:txBody>
      </p:sp>
      <p:sp>
        <p:nvSpPr>
          <p:cNvPr id="5" name="Marcador de contenido 2"/>
          <p:cNvSpPr txBox="1">
            <a:spLocks/>
          </p:cNvSpPr>
          <p:nvPr/>
        </p:nvSpPr>
        <p:spPr>
          <a:xfrm>
            <a:off x="0" y="650748"/>
            <a:ext cx="846667" cy="5547360"/>
          </a:xfrm>
          <a:prstGeom prst="rect">
            <a:avLst/>
          </a:prstGeom>
          <a:solidFill>
            <a:srgbClr val="F0A22E"/>
          </a:solidFill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/>
          </a:p>
          <a:p>
            <a:endParaRPr lang="es-ES" dirty="0"/>
          </a:p>
        </p:txBody>
      </p:sp>
      <p:sp>
        <p:nvSpPr>
          <p:cNvPr id="6" name="Título 1"/>
          <p:cNvSpPr txBox="1">
            <a:spLocks/>
          </p:cNvSpPr>
          <p:nvPr/>
        </p:nvSpPr>
        <p:spPr>
          <a:xfrm>
            <a:off x="2878666" y="0"/>
            <a:ext cx="7325360" cy="11238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800" dirty="0">
                <a:solidFill>
                  <a:srgbClr val="F0A22E"/>
                </a:solidFill>
              </a:rPr>
              <a:t>Fuentes sobre </a:t>
            </a:r>
            <a:r>
              <a:rPr lang="es-ES" sz="4800" dirty="0" err="1">
                <a:solidFill>
                  <a:srgbClr val="F0A22E"/>
                </a:solidFill>
              </a:rPr>
              <a:t>Blender</a:t>
            </a:r>
            <a:endParaRPr lang="es-ES" sz="4800" dirty="0">
              <a:solidFill>
                <a:srgbClr val="F0A22E"/>
              </a:solidFill>
            </a:endParaRPr>
          </a:p>
        </p:txBody>
      </p:sp>
      <p:pic>
        <p:nvPicPr>
          <p:cNvPr id="10" name="Imagen 9" descr="C:\Users\Darío\AppData\Local\Microsoft\Windows\INetCacheContent.Word\descarga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8302" y="1757553"/>
            <a:ext cx="2454910" cy="1111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Imagen 13" descr="Resultado de imagen de intef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0389" y="2239327"/>
            <a:ext cx="3411220" cy="565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Imagen 14" descr="Resultado de imagen de wikipedia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5499" y="3788750"/>
            <a:ext cx="1580515" cy="18141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Imagen 15" descr="Resultado de imagen de blenderartists logo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7332" y="1953628"/>
            <a:ext cx="3045460" cy="7105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Imagen 16"/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8454" y="3745923"/>
            <a:ext cx="1355090" cy="1793240"/>
          </a:xfrm>
          <a:prstGeom prst="rect">
            <a:avLst/>
          </a:prstGeom>
        </p:spPr>
      </p:pic>
      <p:pic>
        <p:nvPicPr>
          <p:cNvPr id="18" name="Imagen 17" descr="Resultado de imagen de blender nation"/>
          <p:cNvPicPr/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1609" y="4039032"/>
            <a:ext cx="3409434" cy="15746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647578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Título 1"/>
          <p:cNvSpPr txBox="1">
            <a:spLocks/>
          </p:cNvSpPr>
          <p:nvPr/>
        </p:nvSpPr>
        <p:spPr>
          <a:xfrm>
            <a:off x="0" y="767255"/>
            <a:ext cx="12192000" cy="5328746"/>
          </a:xfrm>
          <a:prstGeom prst="rect">
            <a:avLst/>
          </a:prstGeom>
          <a:solidFill>
            <a:srgbClr val="F0A22E"/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6000" b="1" dirty="0">
                <a:solidFill>
                  <a:schemeClr val="bg1"/>
                </a:solidFill>
              </a:rPr>
              <a:t>4. Fuentes de información </a:t>
            </a:r>
            <a:br>
              <a:rPr lang="es-ES" sz="6000" b="1" dirty="0">
                <a:solidFill>
                  <a:schemeClr val="bg1"/>
                </a:solidFill>
              </a:rPr>
            </a:br>
            <a:r>
              <a:rPr lang="es-ES" sz="6000" b="1" dirty="0">
                <a:solidFill>
                  <a:schemeClr val="bg1"/>
                </a:solidFill>
              </a:rPr>
              <a:t>(cursos no gratuitos)</a:t>
            </a:r>
            <a:endParaRPr lang="es-ES" sz="6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5935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Marcador de contenido 2"/>
          <p:cNvSpPr txBox="1">
            <a:spLocks/>
          </p:cNvSpPr>
          <p:nvPr/>
        </p:nvSpPr>
        <p:spPr>
          <a:xfrm>
            <a:off x="0" y="650748"/>
            <a:ext cx="3894667" cy="554736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/>
          </a:p>
          <a:p>
            <a:endParaRPr lang="es-ES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0" y="0"/>
            <a:ext cx="3894667" cy="6858000"/>
          </a:xfrm>
          <a:solidFill>
            <a:schemeClr val="bg1"/>
          </a:solidFill>
        </p:spPr>
        <p:txBody>
          <a:bodyPr/>
          <a:lstStyle/>
          <a:p>
            <a:endParaRPr lang="es-ES" dirty="0"/>
          </a:p>
          <a:p>
            <a:endParaRPr lang="es-ES" dirty="0"/>
          </a:p>
        </p:txBody>
      </p:sp>
      <p:sp>
        <p:nvSpPr>
          <p:cNvPr id="5" name="Marcador de contenido 2"/>
          <p:cNvSpPr txBox="1">
            <a:spLocks/>
          </p:cNvSpPr>
          <p:nvPr/>
        </p:nvSpPr>
        <p:spPr>
          <a:xfrm>
            <a:off x="0" y="650748"/>
            <a:ext cx="846667" cy="5547360"/>
          </a:xfrm>
          <a:prstGeom prst="rect">
            <a:avLst/>
          </a:prstGeom>
          <a:solidFill>
            <a:srgbClr val="F0A22E"/>
          </a:solidFill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/>
          </a:p>
          <a:p>
            <a:endParaRPr lang="es-ES" dirty="0"/>
          </a:p>
        </p:txBody>
      </p:sp>
      <p:sp>
        <p:nvSpPr>
          <p:cNvPr id="6" name="Título 1"/>
          <p:cNvSpPr txBox="1">
            <a:spLocks/>
          </p:cNvSpPr>
          <p:nvPr/>
        </p:nvSpPr>
        <p:spPr>
          <a:xfrm>
            <a:off x="1947333" y="88829"/>
            <a:ext cx="9372600" cy="11238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800" dirty="0">
                <a:solidFill>
                  <a:srgbClr val="F0A22E"/>
                </a:solidFill>
              </a:rPr>
              <a:t>Curso no gratuito 1 sobre Modelado 3D</a:t>
            </a:r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98" r="14613"/>
          <a:stretch/>
        </p:blipFill>
        <p:spPr>
          <a:xfrm>
            <a:off x="1181100" y="1685755"/>
            <a:ext cx="6426200" cy="3905814"/>
          </a:xfrm>
          <a:prstGeom prst="rect">
            <a:avLst/>
          </a:prstGeom>
        </p:spPr>
      </p:pic>
      <p:sp>
        <p:nvSpPr>
          <p:cNvPr id="12" name="CuadroTexto 11"/>
          <p:cNvSpPr txBox="1"/>
          <p:nvPr/>
        </p:nvSpPr>
        <p:spPr>
          <a:xfrm>
            <a:off x="7941733" y="2224099"/>
            <a:ext cx="29639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El curso está formado por 7 módulos, los cuales se pueden realizar de forma presencial u Online.</a:t>
            </a:r>
          </a:p>
        </p:txBody>
      </p:sp>
      <p:sp>
        <p:nvSpPr>
          <p:cNvPr id="13" name="CuadroTexto 12"/>
          <p:cNvSpPr txBox="1"/>
          <p:nvPr/>
        </p:nvSpPr>
        <p:spPr>
          <a:xfrm>
            <a:off x="7941733" y="3638662"/>
            <a:ext cx="28270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rgbClr val="F0A22E"/>
                </a:solidFill>
              </a:rPr>
              <a:t>- 3 Semanas</a:t>
            </a:r>
          </a:p>
          <a:p>
            <a:r>
              <a:rPr lang="es-ES" dirty="0">
                <a:solidFill>
                  <a:srgbClr val="F0A22E"/>
                </a:solidFill>
              </a:rPr>
              <a:t>- Duración total 24 horas </a:t>
            </a:r>
          </a:p>
        </p:txBody>
      </p:sp>
      <p:sp>
        <p:nvSpPr>
          <p:cNvPr id="14" name="CuadroTexto 13"/>
          <p:cNvSpPr txBox="1"/>
          <p:nvPr/>
        </p:nvSpPr>
        <p:spPr>
          <a:xfrm>
            <a:off x="8326543" y="4917608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Precio total:</a:t>
            </a:r>
          </a:p>
        </p:txBody>
      </p:sp>
      <p:sp>
        <p:nvSpPr>
          <p:cNvPr id="15" name="CuadroTexto 14"/>
          <p:cNvSpPr txBox="1"/>
          <p:nvPr/>
        </p:nvSpPr>
        <p:spPr>
          <a:xfrm>
            <a:off x="9706186" y="4917608"/>
            <a:ext cx="677757" cy="369332"/>
          </a:xfrm>
          <a:prstGeom prst="rect">
            <a:avLst/>
          </a:prstGeom>
          <a:solidFill>
            <a:srgbClr val="F0A22E"/>
          </a:solidFill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300€</a:t>
            </a:r>
          </a:p>
        </p:txBody>
      </p:sp>
    </p:spTree>
    <p:extLst>
      <p:ext uri="{BB962C8B-B14F-4D97-AF65-F5344CB8AC3E}">
        <p14:creationId xmlns:p14="http://schemas.microsoft.com/office/powerpoint/2010/main" val="37962663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Marcador de contenido 2"/>
          <p:cNvSpPr txBox="1">
            <a:spLocks/>
          </p:cNvSpPr>
          <p:nvPr/>
        </p:nvSpPr>
        <p:spPr>
          <a:xfrm>
            <a:off x="0" y="650748"/>
            <a:ext cx="3894667" cy="554736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/>
          </a:p>
          <a:p>
            <a:endParaRPr lang="es-ES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0" y="0"/>
            <a:ext cx="3894667" cy="6858000"/>
          </a:xfrm>
          <a:solidFill>
            <a:schemeClr val="bg1"/>
          </a:solidFill>
        </p:spPr>
        <p:txBody>
          <a:bodyPr/>
          <a:lstStyle/>
          <a:p>
            <a:endParaRPr lang="es-ES" dirty="0"/>
          </a:p>
          <a:p>
            <a:endParaRPr lang="es-ES" dirty="0"/>
          </a:p>
        </p:txBody>
      </p:sp>
      <p:sp>
        <p:nvSpPr>
          <p:cNvPr id="5" name="Marcador de contenido 2"/>
          <p:cNvSpPr txBox="1">
            <a:spLocks/>
          </p:cNvSpPr>
          <p:nvPr/>
        </p:nvSpPr>
        <p:spPr>
          <a:xfrm>
            <a:off x="0" y="650748"/>
            <a:ext cx="846667" cy="5547360"/>
          </a:xfrm>
          <a:prstGeom prst="rect">
            <a:avLst/>
          </a:prstGeom>
          <a:solidFill>
            <a:srgbClr val="F0A22E"/>
          </a:solidFill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/>
          </a:p>
          <a:p>
            <a:endParaRPr lang="es-ES" dirty="0"/>
          </a:p>
        </p:txBody>
      </p:sp>
      <p:sp>
        <p:nvSpPr>
          <p:cNvPr id="6" name="Título 1"/>
          <p:cNvSpPr txBox="1">
            <a:spLocks/>
          </p:cNvSpPr>
          <p:nvPr/>
        </p:nvSpPr>
        <p:spPr>
          <a:xfrm>
            <a:off x="1947333" y="88829"/>
            <a:ext cx="9372600" cy="11238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800" dirty="0">
                <a:solidFill>
                  <a:srgbClr val="F0A22E"/>
                </a:solidFill>
              </a:rPr>
              <a:t>Curso no gratuito 2 sobre Modelado 3D</a:t>
            </a:r>
          </a:p>
        </p:txBody>
      </p:sp>
      <p:pic>
        <p:nvPicPr>
          <p:cNvPr id="17" name="Marcador de contenido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04" r="8869"/>
          <a:stretch/>
        </p:blipFill>
        <p:spPr>
          <a:xfrm>
            <a:off x="1099323" y="1493528"/>
            <a:ext cx="6723877" cy="4119871"/>
          </a:xfrm>
          <a:prstGeom prst="rect">
            <a:avLst/>
          </a:prstGeom>
        </p:spPr>
      </p:pic>
      <p:sp>
        <p:nvSpPr>
          <p:cNvPr id="18" name="CuadroTexto 17"/>
          <p:cNvSpPr txBox="1"/>
          <p:nvPr/>
        </p:nvSpPr>
        <p:spPr>
          <a:xfrm>
            <a:off x="8087932" y="3412901"/>
            <a:ext cx="385078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rgbClr val="F0A22E"/>
                </a:solidFill>
              </a:rPr>
              <a:t>Opción A</a:t>
            </a:r>
            <a:r>
              <a:rPr lang="es-ES" dirty="0"/>
              <a:t>: para un curso completo formado por los 3 módulos y con una duración de </a:t>
            </a:r>
            <a:r>
              <a:rPr lang="es-ES" dirty="0">
                <a:solidFill>
                  <a:srgbClr val="F0A22E"/>
                </a:solidFill>
              </a:rPr>
              <a:t>12 meses </a:t>
            </a:r>
            <a:r>
              <a:rPr lang="es-ES" dirty="0"/>
              <a:t>el precio es de:</a:t>
            </a:r>
          </a:p>
          <a:p>
            <a:endParaRPr lang="es-ES" dirty="0"/>
          </a:p>
          <a:p>
            <a:endParaRPr lang="es-ES" dirty="0"/>
          </a:p>
          <a:p>
            <a:r>
              <a:rPr lang="es-ES" b="1" dirty="0">
                <a:solidFill>
                  <a:srgbClr val="F0A22E"/>
                </a:solidFill>
              </a:rPr>
              <a:t>Opción B</a:t>
            </a:r>
            <a:r>
              <a:rPr lang="es-ES" dirty="0"/>
              <a:t>: se puede optar por contratar módulos de forma individual, cuya duración es de </a:t>
            </a:r>
            <a:r>
              <a:rPr lang="es-ES" dirty="0">
                <a:solidFill>
                  <a:srgbClr val="F0A22E"/>
                </a:solidFill>
              </a:rPr>
              <a:t>4 meses </a:t>
            </a:r>
            <a:r>
              <a:rPr lang="es-ES" dirty="0"/>
              <a:t>y con un precio total de: </a:t>
            </a:r>
          </a:p>
        </p:txBody>
      </p:sp>
      <p:sp>
        <p:nvSpPr>
          <p:cNvPr id="19" name="CuadroTexto 18"/>
          <p:cNvSpPr txBox="1"/>
          <p:nvPr/>
        </p:nvSpPr>
        <p:spPr>
          <a:xfrm>
            <a:off x="7997780" y="1061382"/>
            <a:ext cx="394093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El curso es online a través de la plataforma </a:t>
            </a:r>
            <a:r>
              <a:rPr lang="es-ES" dirty="0" err="1"/>
              <a:t>Animum</a:t>
            </a:r>
            <a:r>
              <a:rPr lang="es-ES" dirty="0"/>
              <a:t>, está formado por 3 módulos y se utilizara diferentes herramientas. El curso dura 12 meses y se obtendrá una titulación académica de Autodesk y Adobe. El precio se podrá optar por dos opciones: </a:t>
            </a:r>
          </a:p>
        </p:txBody>
      </p:sp>
      <p:sp>
        <p:nvSpPr>
          <p:cNvPr id="4" name="CuadroTexto 3"/>
          <p:cNvSpPr txBox="1"/>
          <p:nvPr/>
        </p:nvSpPr>
        <p:spPr>
          <a:xfrm>
            <a:off x="10795000" y="4306810"/>
            <a:ext cx="838200" cy="377176"/>
          </a:xfrm>
          <a:prstGeom prst="rect">
            <a:avLst/>
          </a:prstGeom>
          <a:solidFill>
            <a:srgbClr val="F0A22E"/>
          </a:solidFill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4.850€</a:t>
            </a:r>
          </a:p>
        </p:txBody>
      </p:sp>
      <p:sp>
        <p:nvSpPr>
          <p:cNvPr id="20" name="CuadroTexto 19"/>
          <p:cNvSpPr txBox="1"/>
          <p:nvPr/>
        </p:nvSpPr>
        <p:spPr>
          <a:xfrm>
            <a:off x="10795000" y="5725020"/>
            <a:ext cx="838200" cy="377176"/>
          </a:xfrm>
          <a:prstGeom prst="rect">
            <a:avLst/>
          </a:prstGeom>
          <a:solidFill>
            <a:srgbClr val="F0A22E"/>
          </a:solidFill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1.650€</a:t>
            </a:r>
          </a:p>
        </p:txBody>
      </p:sp>
    </p:spTree>
    <p:extLst>
      <p:ext uri="{BB962C8B-B14F-4D97-AF65-F5344CB8AC3E}">
        <p14:creationId xmlns:p14="http://schemas.microsoft.com/office/powerpoint/2010/main" val="22782579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Marcador de contenido 2"/>
          <p:cNvSpPr txBox="1">
            <a:spLocks/>
          </p:cNvSpPr>
          <p:nvPr/>
        </p:nvSpPr>
        <p:spPr>
          <a:xfrm>
            <a:off x="0" y="650748"/>
            <a:ext cx="3894667" cy="554736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/>
          </a:p>
          <a:p>
            <a:endParaRPr lang="es-ES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0" y="0"/>
            <a:ext cx="3894667" cy="6858000"/>
          </a:xfrm>
          <a:solidFill>
            <a:schemeClr val="bg1"/>
          </a:solidFill>
        </p:spPr>
        <p:txBody>
          <a:bodyPr/>
          <a:lstStyle/>
          <a:p>
            <a:endParaRPr lang="es-ES" dirty="0"/>
          </a:p>
          <a:p>
            <a:endParaRPr lang="es-ES" dirty="0"/>
          </a:p>
        </p:txBody>
      </p:sp>
      <p:sp>
        <p:nvSpPr>
          <p:cNvPr id="5" name="Marcador de contenido 2"/>
          <p:cNvSpPr txBox="1">
            <a:spLocks/>
          </p:cNvSpPr>
          <p:nvPr/>
        </p:nvSpPr>
        <p:spPr>
          <a:xfrm>
            <a:off x="0" y="650748"/>
            <a:ext cx="846667" cy="5547360"/>
          </a:xfrm>
          <a:prstGeom prst="rect">
            <a:avLst/>
          </a:prstGeom>
          <a:solidFill>
            <a:srgbClr val="F0A22E"/>
          </a:solidFill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/>
          </a:p>
          <a:p>
            <a:endParaRPr lang="es-ES" dirty="0"/>
          </a:p>
        </p:txBody>
      </p:sp>
      <p:sp>
        <p:nvSpPr>
          <p:cNvPr id="6" name="Título 1"/>
          <p:cNvSpPr txBox="1">
            <a:spLocks/>
          </p:cNvSpPr>
          <p:nvPr/>
        </p:nvSpPr>
        <p:spPr>
          <a:xfrm>
            <a:off x="1947333" y="88829"/>
            <a:ext cx="9372600" cy="11238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800" dirty="0">
                <a:solidFill>
                  <a:srgbClr val="F0A22E"/>
                </a:solidFill>
              </a:rPr>
              <a:t>Curso no gratuito 3 sobre Modelado 3D</a:t>
            </a:r>
          </a:p>
        </p:txBody>
      </p:sp>
      <p:pic>
        <p:nvPicPr>
          <p:cNvPr id="12" name="Marcador de contenido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9" t="1923" r="1182" b="17523"/>
          <a:stretch/>
        </p:blipFill>
        <p:spPr>
          <a:xfrm>
            <a:off x="1644650" y="1685755"/>
            <a:ext cx="5600700" cy="3505200"/>
          </a:xfrm>
          <a:prstGeom prst="rect">
            <a:avLst/>
          </a:prstGeom>
          <a:ln>
            <a:solidFill>
              <a:srgbClr val="F0A22E"/>
            </a:solidFill>
          </a:ln>
        </p:spPr>
      </p:pic>
      <p:sp>
        <p:nvSpPr>
          <p:cNvPr id="13" name="CuadroTexto 12"/>
          <p:cNvSpPr txBox="1"/>
          <p:nvPr/>
        </p:nvSpPr>
        <p:spPr>
          <a:xfrm>
            <a:off x="7442200" y="2396410"/>
            <a:ext cx="424340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El objetivo de este curso es ser capaz de Crear modelos en 3D, impresión 3D, prototipos, Replicas, Mecanismos y Maquetas. El curso es presencial en la </a:t>
            </a:r>
            <a:r>
              <a:rPr lang="es-ES" dirty="0" err="1"/>
              <a:t>Escola</a:t>
            </a:r>
            <a:r>
              <a:rPr lang="es-ES" dirty="0"/>
              <a:t> </a:t>
            </a:r>
            <a:r>
              <a:rPr lang="es-ES" dirty="0" err="1"/>
              <a:t>Espai</a:t>
            </a:r>
            <a:r>
              <a:rPr lang="es-ES" dirty="0"/>
              <a:t> Barcelona </a:t>
            </a:r>
            <a:r>
              <a:rPr lang="es-ES" dirty="0" err="1"/>
              <a:t>Carrer</a:t>
            </a:r>
            <a:r>
              <a:rPr lang="es-ES" dirty="0"/>
              <a:t> </a:t>
            </a:r>
            <a:r>
              <a:rPr lang="es-ES" dirty="0" err="1"/>
              <a:t>d'Entença</a:t>
            </a:r>
            <a:r>
              <a:rPr lang="es-ES" dirty="0"/>
              <a:t>, 182, 08029 Barcelona y tiene </a:t>
            </a:r>
            <a:r>
              <a:rPr lang="es-ES" dirty="0">
                <a:solidFill>
                  <a:srgbClr val="F0A22E"/>
                </a:solidFill>
              </a:rPr>
              <a:t>una duración de 290 horas</a:t>
            </a:r>
            <a:r>
              <a:rPr lang="es-ES" dirty="0"/>
              <a:t>. Al terminar el curso tendrás un certificado oficial de Autodesk 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9571581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Marcador de contenido 2"/>
          <p:cNvSpPr txBox="1">
            <a:spLocks/>
          </p:cNvSpPr>
          <p:nvPr/>
        </p:nvSpPr>
        <p:spPr>
          <a:xfrm>
            <a:off x="0" y="650748"/>
            <a:ext cx="3894667" cy="554736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/>
          </a:p>
          <a:p>
            <a:endParaRPr lang="es-ES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0" y="0"/>
            <a:ext cx="3894667" cy="6858000"/>
          </a:xfrm>
          <a:solidFill>
            <a:schemeClr val="bg1"/>
          </a:solidFill>
        </p:spPr>
        <p:txBody>
          <a:bodyPr/>
          <a:lstStyle/>
          <a:p>
            <a:endParaRPr lang="es-ES" dirty="0"/>
          </a:p>
          <a:p>
            <a:endParaRPr lang="es-ES" dirty="0"/>
          </a:p>
        </p:txBody>
      </p:sp>
      <p:sp>
        <p:nvSpPr>
          <p:cNvPr id="5" name="Marcador de contenido 2"/>
          <p:cNvSpPr txBox="1">
            <a:spLocks/>
          </p:cNvSpPr>
          <p:nvPr/>
        </p:nvSpPr>
        <p:spPr>
          <a:xfrm>
            <a:off x="0" y="650748"/>
            <a:ext cx="846667" cy="5547360"/>
          </a:xfrm>
          <a:prstGeom prst="rect">
            <a:avLst/>
          </a:prstGeom>
          <a:solidFill>
            <a:srgbClr val="F0A22E"/>
          </a:solidFill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/>
          </a:p>
          <a:p>
            <a:endParaRPr lang="es-ES" dirty="0"/>
          </a:p>
        </p:txBody>
      </p:sp>
      <p:sp>
        <p:nvSpPr>
          <p:cNvPr id="6" name="Título 1"/>
          <p:cNvSpPr txBox="1">
            <a:spLocks/>
          </p:cNvSpPr>
          <p:nvPr/>
        </p:nvSpPr>
        <p:spPr>
          <a:xfrm>
            <a:off x="1947333" y="88829"/>
            <a:ext cx="9372600" cy="11238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800" dirty="0">
                <a:solidFill>
                  <a:srgbClr val="F0A22E"/>
                </a:solidFill>
              </a:rPr>
              <a:t>Cursos no gratuitos de </a:t>
            </a:r>
            <a:r>
              <a:rPr lang="es-ES" sz="4800" dirty="0" err="1">
                <a:solidFill>
                  <a:srgbClr val="F0A22E"/>
                </a:solidFill>
              </a:rPr>
              <a:t>Sketchup</a:t>
            </a:r>
            <a:endParaRPr lang="es-ES" sz="4800" dirty="0">
              <a:solidFill>
                <a:srgbClr val="F0A22E"/>
              </a:solidFill>
            </a:endParaRPr>
          </a:p>
        </p:txBody>
      </p:sp>
      <p:pic>
        <p:nvPicPr>
          <p:cNvPr id="10" name="Imagen 9"/>
          <p:cNvPicPr/>
          <p:nvPr/>
        </p:nvPicPr>
        <p:blipFill>
          <a:blip r:embed="rId2"/>
          <a:stretch>
            <a:fillRect/>
          </a:stretch>
        </p:blipFill>
        <p:spPr>
          <a:xfrm>
            <a:off x="1173027" y="3424428"/>
            <a:ext cx="7342242" cy="2782611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/>
          <a:srcRect t="16310" b="29803"/>
          <a:stretch/>
        </p:blipFill>
        <p:spPr>
          <a:xfrm>
            <a:off x="1160300" y="1103518"/>
            <a:ext cx="7244997" cy="2106610"/>
          </a:xfrm>
          <a:prstGeom prst="rect">
            <a:avLst/>
          </a:prstGeom>
        </p:spPr>
      </p:pic>
      <p:sp>
        <p:nvSpPr>
          <p:cNvPr id="14" name="CuadroTexto 13"/>
          <p:cNvSpPr txBox="1"/>
          <p:nvPr/>
        </p:nvSpPr>
        <p:spPr>
          <a:xfrm>
            <a:off x="8718930" y="1832900"/>
            <a:ext cx="294613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dirty="0"/>
              <a:t>En internet encontramos numerosos cursos que van desde los 150 euros hasta los 850 euros.</a:t>
            </a:r>
          </a:p>
          <a:p>
            <a:pPr algn="just"/>
            <a:endParaRPr lang="es-ES" dirty="0"/>
          </a:p>
          <a:p>
            <a:pPr algn="just"/>
            <a:r>
              <a:rPr lang="es-ES" dirty="0"/>
              <a:t>La duración es mas o menos parecida entre las 20 y las 40 horas, ya que son cursos de especialización.</a:t>
            </a:r>
          </a:p>
          <a:p>
            <a:pPr algn="just"/>
            <a:endParaRPr lang="es-ES" dirty="0"/>
          </a:p>
          <a:p>
            <a:pPr algn="just"/>
            <a:r>
              <a:rPr lang="es-ES" dirty="0"/>
              <a:t>El 90% son cursos presenciales, ya que se son cursos muy personalizados.</a:t>
            </a:r>
          </a:p>
        </p:txBody>
      </p:sp>
    </p:spTree>
    <p:extLst>
      <p:ext uri="{BB962C8B-B14F-4D97-AF65-F5344CB8AC3E}">
        <p14:creationId xmlns:p14="http://schemas.microsoft.com/office/powerpoint/2010/main" val="23318235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Marcador de contenido 2"/>
          <p:cNvSpPr txBox="1">
            <a:spLocks/>
          </p:cNvSpPr>
          <p:nvPr/>
        </p:nvSpPr>
        <p:spPr>
          <a:xfrm>
            <a:off x="0" y="650748"/>
            <a:ext cx="3894667" cy="554736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/>
          </a:p>
          <a:p>
            <a:endParaRPr lang="es-ES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0" y="0"/>
            <a:ext cx="3894667" cy="6858000"/>
          </a:xfrm>
          <a:solidFill>
            <a:schemeClr val="bg1"/>
          </a:solidFill>
        </p:spPr>
        <p:txBody>
          <a:bodyPr/>
          <a:lstStyle/>
          <a:p>
            <a:endParaRPr lang="es-ES" dirty="0"/>
          </a:p>
          <a:p>
            <a:endParaRPr lang="es-ES" dirty="0"/>
          </a:p>
        </p:txBody>
      </p:sp>
      <p:sp>
        <p:nvSpPr>
          <p:cNvPr id="5" name="Marcador de contenido 2"/>
          <p:cNvSpPr txBox="1">
            <a:spLocks/>
          </p:cNvSpPr>
          <p:nvPr/>
        </p:nvSpPr>
        <p:spPr>
          <a:xfrm>
            <a:off x="0" y="650748"/>
            <a:ext cx="846667" cy="5547360"/>
          </a:xfrm>
          <a:prstGeom prst="rect">
            <a:avLst/>
          </a:prstGeom>
          <a:solidFill>
            <a:srgbClr val="F0A22E"/>
          </a:solidFill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/>
          </a:p>
          <a:p>
            <a:endParaRPr lang="es-ES" dirty="0"/>
          </a:p>
        </p:txBody>
      </p:sp>
      <p:sp>
        <p:nvSpPr>
          <p:cNvPr id="6" name="Título 1"/>
          <p:cNvSpPr txBox="1">
            <a:spLocks/>
          </p:cNvSpPr>
          <p:nvPr/>
        </p:nvSpPr>
        <p:spPr>
          <a:xfrm>
            <a:off x="1947333" y="88829"/>
            <a:ext cx="9372600" cy="11238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800" dirty="0">
                <a:solidFill>
                  <a:srgbClr val="F0A22E"/>
                </a:solidFill>
              </a:rPr>
              <a:t>Curso no gratuito 1 de </a:t>
            </a:r>
            <a:r>
              <a:rPr lang="es-ES" sz="4800" dirty="0" err="1">
                <a:solidFill>
                  <a:srgbClr val="F0A22E"/>
                </a:solidFill>
              </a:rPr>
              <a:t>Blender</a:t>
            </a:r>
            <a:endParaRPr lang="es-ES" sz="4800" dirty="0">
              <a:solidFill>
                <a:srgbClr val="F0A22E"/>
              </a:solidFill>
            </a:endParaRPr>
          </a:p>
        </p:txBody>
      </p:sp>
      <p:pic>
        <p:nvPicPr>
          <p:cNvPr id="10" name="Marcador de contenido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799" b="12864"/>
          <a:stretch/>
        </p:blipFill>
        <p:spPr>
          <a:xfrm>
            <a:off x="1099586" y="1529718"/>
            <a:ext cx="5186914" cy="3791582"/>
          </a:xfrm>
          <a:prstGeom prst="rect">
            <a:avLst/>
          </a:prstGeom>
          <a:ln>
            <a:solidFill>
              <a:srgbClr val="F0A22E"/>
            </a:solidFill>
          </a:ln>
        </p:spPr>
      </p:pic>
      <p:sp>
        <p:nvSpPr>
          <p:cNvPr id="11" name="CuadroTexto 10"/>
          <p:cNvSpPr txBox="1"/>
          <p:nvPr/>
        </p:nvSpPr>
        <p:spPr>
          <a:xfrm>
            <a:off x="6539419" y="1529718"/>
            <a:ext cx="488019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El primero de los cursos que proponemos es el de Digital </a:t>
            </a:r>
            <a:r>
              <a:rPr lang="es-ES" dirty="0" err="1"/>
              <a:t>Learning</a:t>
            </a:r>
            <a:r>
              <a:rPr lang="es-ES" dirty="0"/>
              <a:t> titulado “Curso de Diseño 3D con </a:t>
            </a:r>
            <a:r>
              <a:rPr lang="es-ES" dirty="0" err="1"/>
              <a:t>Blender</a:t>
            </a:r>
            <a:r>
              <a:rPr lang="es-ES" dirty="0"/>
              <a:t>”.  Este curso facilita al alumno una primera toma de contacto con el programa, permitiéndole descubrir gran parte de sus funcionalidades y comenzar a utilizarlas. </a:t>
            </a:r>
          </a:p>
          <a:p>
            <a:endParaRPr lang="es-ES" dirty="0"/>
          </a:p>
          <a:p>
            <a:r>
              <a:rPr lang="es-ES" dirty="0"/>
              <a:t>La formación es online y el alumno dispondrá de 4 meses (se puede ampliar) para realizarlo. El curso está formado por 7 módulos y dura </a:t>
            </a:r>
            <a:r>
              <a:rPr lang="es-ES" dirty="0">
                <a:solidFill>
                  <a:srgbClr val="F0A22E"/>
                </a:solidFill>
              </a:rPr>
              <a:t>en total 70 horas</a:t>
            </a:r>
            <a:r>
              <a:rPr lang="es-ES" dirty="0"/>
              <a:t>, dispone de dos precios, uno para empresas y otro para particulares: </a:t>
            </a:r>
          </a:p>
        </p:txBody>
      </p:sp>
      <p:sp>
        <p:nvSpPr>
          <p:cNvPr id="14" name="CuadroTexto 13"/>
          <p:cNvSpPr txBox="1"/>
          <p:nvPr/>
        </p:nvSpPr>
        <p:spPr>
          <a:xfrm>
            <a:off x="8979518" y="5263090"/>
            <a:ext cx="14852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Particulares:</a:t>
            </a:r>
          </a:p>
          <a:p>
            <a:r>
              <a:rPr lang="es-ES" dirty="0"/>
              <a:t>Empresas: </a:t>
            </a:r>
          </a:p>
        </p:txBody>
      </p:sp>
      <p:sp>
        <p:nvSpPr>
          <p:cNvPr id="15" name="CuadroTexto 14"/>
          <p:cNvSpPr txBox="1"/>
          <p:nvPr/>
        </p:nvSpPr>
        <p:spPr>
          <a:xfrm>
            <a:off x="10695315" y="5216923"/>
            <a:ext cx="624618" cy="369332"/>
          </a:xfrm>
          <a:prstGeom prst="rect">
            <a:avLst/>
          </a:prstGeom>
          <a:solidFill>
            <a:srgbClr val="F0A22E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95€</a:t>
            </a:r>
          </a:p>
        </p:txBody>
      </p:sp>
      <p:sp>
        <p:nvSpPr>
          <p:cNvPr id="16" name="CuadroTexto 15"/>
          <p:cNvSpPr txBox="1"/>
          <p:nvPr/>
        </p:nvSpPr>
        <p:spPr>
          <a:xfrm>
            <a:off x="10695315" y="5586255"/>
            <a:ext cx="624618" cy="379490"/>
          </a:xfrm>
          <a:prstGeom prst="rect">
            <a:avLst/>
          </a:prstGeom>
          <a:solidFill>
            <a:srgbClr val="F0A22E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125€</a:t>
            </a:r>
          </a:p>
        </p:txBody>
      </p:sp>
    </p:spTree>
    <p:extLst>
      <p:ext uri="{BB962C8B-B14F-4D97-AF65-F5344CB8AC3E}">
        <p14:creationId xmlns:p14="http://schemas.microsoft.com/office/powerpoint/2010/main" val="15555025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Marcador de contenido 2"/>
          <p:cNvSpPr txBox="1">
            <a:spLocks/>
          </p:cNvSpPr>
          <p:nvPr/>
        </p:nvSpPr>
        <p:spPr>
          <a:xfrm>
            <a:off x="0" y="650748"/>
            <a:ext cx="3894667" cy="554736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/>
          </a:p>
          <a:p>
            <a:endParaRPr lang="es-ES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0" y="0"/>
            <a:ext cx="3894667" cy="6858000"/>
          </a:xfrm>
          <a:solidFill>
            <a:schemeClr val="bg1"/>
          </a:solidFill>
        </p:spPr>
        <p:txBody>
          <a:bodyPr/>
          <a:lstStyle/>
          <a:p>
            <a:endParaRPr lang="es-ES" dirty="0"/>
          </a:p>
          <a:p>
            <a:endParaRPr lang="es-ES" dirty="0"/>
          </a:p>
        </p:txBody>
      </p:sp>
      <p:sp>
        <p:nvSpPr>
          <p:cNvPr id="5" name="Marcador de contenido 2"/>
          <p:cNvSpPr txBox="1">
            <a:spLocks/>
          </p:cNvSpPr>
          <p:nvPr/>
        </p:nvSpPr>
        <p:spPr>
          <a:xfrm>
            <a:off x="0" y="650748"/>
            <a:ext cx="846667" cy="5547360"/>
          </a:xfrm>
          <a:prstGeom prst="rect">
            <a:avLst/>
          </a:prstGeom>
          <a:solidFill>
            <a:srgbClr val="F0A22E"/>
          </a:solidFill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/>
          </a:p>
          <a:p>
            <a:endParaRPr lang="es-ES" dirty="0"/>
          </a:p>
        </p:txBody>
      </p:sp>
      <p:sp>
        <p:nvSpPr>
          <p:cNvPr id="6" name="Título 1"/>
          <p:cNvSpPr txBox="1">
            <a:spLocks/>
          </p:cNvSpPr>
          <p:nvPr/>
        </p:nvSpPr>
        <p:spPr>
          <a:xfrm>
            <a:off x="1947333" y="88829"/>
            <a:ext cx="9372600" cy="11238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800" dirty="0">
                <a:solidFill>
                  <a:srgbClr val="F0A22E"/>
                </a:solidFill>
              </a:rPr>
              <a:t>Curso no gratuito 2 de </a:t>
            </a:r>
            <a:r>
              <a:rPr lang="es-ES" sz="4800" dirty="0" err="1">
                <a:solidFill>
                  <a:srgbClr val="F0A22E"/>
                </a:solidFill>
              </a:rPr>
              <a:t>Blender</a:t>
            </a:r>
            <a:endParaRPr lang="es-ES" sz="4800" dirty="0">
              <a:solidFill>
                <a:srgbClr val="F0A22E"/>
              </a:solidFill>
            </a:endParaRPr>
          </a:p>
        </p:txBody>
      </p:sp>
      <p:pic>
        <p:nvPicPr>
          <p:cNvPr id="7" name="Marcador de contenido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586" y="1373682"/>
            <a:ext cx="5990586" cy="4351338"/>
          </a:xfrm>
          <a:prstGeom prst="rect">
            <a:avLst/>
          </a:prstGeom>
          <a:ln>
            <a:solidFill>
              <a:srgbClr val="F0A22E"/>
            </a:solidFill>
          </a:ln>
        </p:spPr>
      </p:pic>
      <p:sp>
        <p:nvSpPr>
          <p:cNvPr id="8" name="CuadroTexto 7"/>
          <p:cNvSpPr txBox="1"/>
          <p:nvPr/>
        </p:nvSpPr>
        <p:spPr>
          <a:xfrm>
            <a:off x="7213599" y="1185404"/>
            <a:ext cx="450617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El segundo curso que proponemos es de la plataforma </a:t>
            </a:r>
            <a:r>
              <a:rPr lang="es-ES" dirty="0" err="1"/>
              <a:t>Domestika</a:t>
            </a:r>
            <a:r>
              <a:rPr lang="es-ES" dirty="0"/>
              <a:t> titulado “Introducción al diseño y modelado 3D con </a:t>
            </a:r>
            <a:r>
              <a:rPr lang="es-ES" dirty="0" err="1"/>
              <a:t>Blender</a:t>
            </a:r>
            <a:r>
              <a:rPr lang="es-ES" dirty="0"/>
              <a:t>”</a:t>
            </a:r>
          </a:p>
          <a:p>
            <a:endParaRPr lang="es-ES" dirty="0"/>
          </a:p>
          <a:p>
            <a:r>
              <a:rPr lang="es-ES" dirty="0"/>
              <a:t> Este curso te enseña a entender la interfaz de </a:t>
            </a:r>
            <a:r>
              <a:rPr lang="es-ES" dirty="0" err="1"/>
              <a:t>Blender</a:t>
            </a:r>
            <a:r>
              <a:rPr lang="es-ES" dirty="0"/>
              <a:t>, a crear y manipular objetos básicos, crear estructuras base para personajes, usar herramientas de Modelado y Escultura, el sistema de nodos para crear materiales, luces, motor de </a:t>
            </a:r>
            <a:r>
              <a:rPr lang="es-ES" dirty="0" err="1"/>
              <a:t>Render</a:t>
            </a:r>
            <a:r>
              <a:rPr lang="es-ES" dirty="0"/>
              <a:t> y el uso de la cámara entre otras cosas. </a:t>
            </a:r>
          </a:p>
        </p:txBody>
      </p:sp>
      <p:sp>
        <p:nvSpPr>
          <p:cNvPr id="10" name="CuadroTexto 9"/>
          <p:cNvSpPr txBox="1"/>
          <p:nvPr/>
        </p:nvSpPr>
        <p:spPr>
          <a:xfrm>
            <a:off x="7213599" y="4324725"/>
            <a:ext cx="463639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El curso es impartido online en 4 unidades didácticas y con 14 videos lecciones de </a:t>
            </a:r>
            <a:r>
              <a:rPr lang="es-ES" dirty="0">
                <a:solidFill>
                  <a:srgbClr val="F0A22E"/>
                </a:solidFill>
              </a:rPr>
              <a:t>1 hora y 50 minutos</a:t>
            </a:r>
            <a:r>
              <a:rPr lang="es-ES" dirty="0"/>
              <a:t>. </a:t>
            </a:r>
          </a:p>
          <a:p>
            <a:endParaRPr lang="es-ES" dirty="0"/>
          </a:p>
          <a:p>
            <a:r>
              <a:rPr lang="es-ES" dirty="0"/>
              <a:t>El precio de este curso es de:</a:t>
            </a:r>
          </a:p>
        </p:txBody>
      </p:sp>
      <p:sp>
        <p:nvSpPr>
          <p:cNvPr id="11" name="CuadroTexto 10"/>
          <p:cNvSpPr txBox="1"/>
          <p:nvPr/>
        </p:nvSpPr>
        <p:spPr>
          <a:xfrm>
            <a:off x="10016361" y="5421300"/>
            <a:ext cx="785485" cy="369332"/>
          </a:xfrm>
          <a:prstGeom prst="rect">
            <a:avLst/>
          </a:prstGeom>
          <a:solidFill>
            <a:srgbClr val="F0A22E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29.9€</a:t>
            </a:r>
          </a:p>
        </p:txBody>
      </p:sp>
    </p:spTree>
    <p:extLst>
      <p:ext uri="{BB962C8B-B14F-4D97-AF65-F5344CB8AC3E}">
        <p14:creationId xmlns:p14="http://schemas.microsoft.com/office/powerpoint/2010/main" val="30728586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Marcador de contenido 2"/>
          <p:cNvSpPr txBox="1">
            <a:spLocks/>
          </p:cNvSpPr>
          <p:nvPr/>
        </p:nvSpPr>
        <p:spPr>
          <a:xfrm>
            <a:off x="0" y="650748"/>
            <a:ext cx="3894667" cy="554736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/>
          </a:p>
          <a:p>
            <a:endParaRPr lang="es-ES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0" y="0"/>
            <a:ext cx="3894667" cy="6858000"/>
          </a:xfrm>
          <a:solidFill>
            <a:schemeClr val="bg1"/>
          </a:solidFill>
        </p:spPr>
        <p:txBody>
          <a:bodyPr/>
          <a:lstStyle/>
          <a:p>
            <a:endParaRPr lang="es-ES" dirty="0"/>
          </a:p>
          <a:p>
            <a:endParaRPr lang="es-ES" dirty="0"/>
          </a:p>
        </p:txBody>
      </p:sp>
      <p:sp>
        <p:nvSpPr>
          <p:cNvPr id="5" name="Marcador de contenido 2"/>
          <p:cNvSpPr txBox="1">
            <a:spLocks/>
          </p:cNvSpPr>
          <p:nvPr/>
        </p:nvSpPr>
        <p:spPr>
          <a:xfrm>
            <a:off x="0" y="650748"/>
            <a:ext cx="846667" cy="5547360"/>
          </a:xfrm>
          <a:prstGeom prst="rect">
            <a:avLst/>
          </a:prstGeom>
          <a:solidFill>
            <a:srgbClr val="F0A22E"/>
          </a:solidFill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/>
          </a:p>
          <a:p>
            <a:endParaRPr lang="es-ES" dirty="0"/>
          </a:p>
        </p:txBody>
      </p:sp>
      <p:sp>
        <p:nvSpPr>
          <p:cNvPr id="6" name="Título 1"/>
          <p:cNvSpPr txBox="1">
            <a:spLocks/>
          </p:cNvSpPr>
          <p:nvPr/>
        </p:nvSpPr>
        <p:spPr>
          <a:xfrm>
            <a:off x="1947333" y="88829"/>
            <a:ext cx="9372600" cy="11238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800" dirty="0">
                <a:solidFill>
                  <a:srgbClr val="F0A22E"/>
                </a:solidFill>
              </a:rPr>
              <a:t>Curso no gratuito 3 de </a:t>
            </a:r>
            <a:r>
              <a:rPr lang="es-ES" sz="4800" dirty="0" err="1">
                <a:solidFill>
                  <a:srgbClr val="F0A22E"/>
                </a:solidFill>
              </a:rPr>
              <a:t>Blender</a:t>
            </a:r>
            <a:endParaRPr lang="es-ES" sz="4800" dirty="0">
              <a:solidFill>
                <a:srgbClr val="F0A22E"/>
              </a:solidFill>
            </a:endParaRPr>
          </a:p>
        </p:txBody>
      </p:sp>
      <p:pic>
        <p:nvPicPr>
          <p:cNvPr id="7" name="Marcador de contenido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754" y="1863414"/>
            <a:ext cx="6331664" cy="3267386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7353836" y="1304322"/>
            <a:ext cx="4391696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El siguiente curso es de la plataforma </a:t>
            </a:r>
            <a:r>
              <a:rPr lang="es-ES" dirty="0" err="1"/>
              <a:t>Emagister</a:t>
            </a:r>
            <a:r>
              <a:rPr lang="es-ES" dirty="0"/>
              <a:t>, el curso se titula “Curso de Diseño 3D con </a:t>
            </a:r>
            <a:r>
              <a:rPr lang="es-ES" dirty="0" err="1"/>
              <a:t>Blender</a:t>
            </a:r>
            <a:r>
              <a:rPr lang="es-ES" dirty="0"/>
              <a:t>” este curso es impartido por </a:t>
            </a:r>
            <a:r>
              <a:rPr lang="es-ES" dirty="0" err="1"/>
              <a:t>Licea</a:t>
            </a:r>
            <a:r>
              <a:rPr lang="es-ES" dirty="0"/>
              <a:t>.</a:t>
            </a:r>
          </a:p>
          <a:p>
            <a:endParaRPr lang="es-ES" dirty="0"/>
          </a:p>
          <a:p>
            <a:r>
              <a:rPr lang="es-ES" dirty="0"/>
              <a:t> Está formado por 7 módulos los cuales te introducen en el funcionamiento de </a:t>
            </a:r>
            <a:r>
              <a:rPr lang="es-ES" dirty="0" err="1"/>
              <a:t>Blender</a:t>
            </a:r>
            <a:r>
              <a:rPr lang="es-ES" dirty="0"/>
              <a:t> y el modelado 3D.  </a:t>
            </a:r>
          </a:p>
          <a:p>
            <a:endParaRPr lang="es-ES" dirty="0"/>
          </a:p>
          <a:p>
            <a:r>
              <a:rPr lang="es-ES" dirty="0"/>
              <a:t>El curso es online con una duración de </a:t>
            </a:r>
            <a:r>
              <a:rPr lang="es-ES" dirty="0">
                <a:solidFill>
                  <a:srgbClr val="F0A22E"/>
                </a:solidFill>
              </a:rPr>
              <a:t>70 horas</a:t>
            </a:r>
            <a:r>
              <a:rPr lang="es-ES" dirty="0"/>
              <a:t> con un horario flexible.</a:t>
            </a:r>
          </a:p>
          <a:p>
            <a:endParaRPr lang="es-ES" dirty="0"/>
          </a:p>
          <a:p>
            <a:r>
              <a:rPr lang="es-ES" dirty="0"/>
              <a:t>Tras finalizar el curso te proporcionaran un certificado y entraras en la bolsa de trabajo de </a:t>
            </a:r>
            <a:r>
              <a:rPr lang="es-ES" dirty="0" err="1"/>
              <a:t>Licea</a:t>
            </a:r>
            <a:r>
              <a:rPr lang="es-ES" dirty="0"/>
              <a:t>. </a:t>
            </a:r>
          </a:p>
          <a:p>
            <a:endParaRPr lang="es-ES" dirty="0"/>
          </a:p>
          <a:p>
            <a:r>
              <a:rPr lang="es-ES" dirty="0"/>
              <a:t>El nivel del curso es intermedio y el precio es de:</a:t>
            </a:r>
            <a:endParaRPr lang="es-ES" dirty="0"/>
          </a:p>
        </p:txBody>
      </p:sp>
      <p:sp>
        <p:nvSpPr>
          <p:cNvPr id="10" name="CuadroTexto 9"/>
          <p:cNvSpPr txBox="1"/>
          <p:nvPr/>
        </p:nvSpPr>
        <p:spPr>
          <a:xfrm>
            <a:off x="7857361" y="6013303"/>
            <a:ext cx="785485" cy="369332"/>
          </a:xfrm>
          <a:prstGeom prst="rect">
            <a:avLst/>
          </a:prstGeom>
          <a:solidFill>
            <a:srgbClr val="F0A22E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125€</a:t>
            </a:r>
          </a:p>
        </p:txBody>
      </p:sp>
    </p:spTree>
    <p:extLst>
      <p:ext uri="{BB962C8B-B14F-4D97-AF65-F5344CB8AC3E}">
        <p14:creationId xmlns:p14="http://schemas.microsoft.com/office/powerpoint/2010/main" val="19148134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Marcador de contenido 2"/>
          <p:cNvSpPr txBox="1">
            <a:spLocks/>
          </p:cNvSpPr>
          <p:nvPr/>
        </p:nvSpPr>
        <p:spPr>
          <a:xfrm>
            <a:off x="0" y="650748"/>
            <a:ext cx="3894667" cy="554736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/>
          </a:p>
          <a:p>
            <a:endParaRPr lang="es-ES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0" y="0"/>
            <a:ext cx="3894667" cy="6858000"/>
          </a:xfrm>
          <a:solidFill>
            <a:schemeClr val="bg1"/>
          </a:solidFill>
        </p:spPr>
        <p:txBody>
          <a:bodyPr/>
          <a:lstStyle/>
          <a:p>
            <a:endParaRPr lang="es-ES" dirty="0"/>
          </a:p>
          <a:p>
            <a:endParaRPr lang="es-ES" dirty="0"/>
          </a:p>
        </p:txBody>
      </p:sp>
      <p:sp>
        <p:nvSpPr>
          <p:cNvPr id="5" name="Marcador de contenido 2"/>
          <p:cNvSpPr txBox="1">
            <a:spLocks/>
          </p:cNvSpPr>
          <p:nvPr/>
        </p:nvSpPr>
        <p:spPr>
          <a:xfrm>
            <a:off x="0" y="650748"/>
            <a:ext cx="846667" cy="5547360"/>
          </a:xfrm>
          <a:prstGeom prst="rect">
            <a:avLst/>
          </a:prstGeom>
          <a:solidFill>
            <a:srgbClr val="F0A22E"/>
          </a:solidFill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/>
          </a:p>
          <a:p>
            <a:endParaRPr lang="es-ES" dirty="0"/>
          </a:p>
        </p:txBody>
      </p:sp>
      <p:sp>
        <p:nvSpPr>
          <p:cNvPr id="6" name="Título 1"/>
          <p:cNvSpPr txBox="1">
            <a:spLocks/>
          </p:cNvSpPr>
          <p:nvPr/>
        </p:nvSpPr>
        <p:spPr>
          <a:xfrm>
            <a:off x="1947333" y="88829"/>
            <a:ext cx="9372600" cy="11238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800" dirty="0">
                <a:solidFill>
                  <a:srgbClr val="F0A22E"/>
                </a:solidFill>
              </a:rPr>
              <a:t>Curso no gratuito 4 de </a:t>
            </a:r>
            <a:r>
              <a:rPr lang="es-ES" sz="4800" dirty="0" err="1">
                <a:solidFill>
                  <a:srgbClr val="F0A22E"/>
                </a:solidFill>
              </a:rPr>
              <a:t>Blender</a:t>
            </a:r>
            <a:endParaRPr lang="es-ES" sz="4800" dirty="0">
              <a:solidFill>
                <a:srgbClr val="F0A22E"/>
              </a:solidFill>
            </a:endParaRPr>
          </a:p>
        </p:txBody>
      </p:sp>
      <p:pic>
        <p:nvPicPr>
          <p:cNvPr id="7" name="Marcador de contenido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6985" y="1373682"/>
            <a:ext cx="4781099" cy="4351338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7186412" y="1252807"/>
            <a:ext cx="4533364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Guía al alumno paso a paso en la creación de un personaje 3D, desde su diseño inicial en 2D hasta la implementación de huesos y sus animación. </a:t>
            </a:r>
          </a:p>
          <a:p>
            <a:endParaRPr lang="es-ES" dirty="0"/>
          </a:p>
          <a:p>
            <a:r>
              <a:rPr lang="es-ES" dirty="0"/>
              <a:t>Al finalizar este curso recibirás una doble titulación Expedida por </a:t>
            </a:r>
            <a:r>
              <a:rPr lang="es-ES" dirty="0" err="1"/>
              <a:t>Euroinnova</a:t>
            </a:r>
            <a:r>
              <a:rPr lang="es-ES" dirty="0"/>
              <a:t> Business </a:t>
            </a:r>
            <a:r>
              <a:rPr lang="es-ES" dirty="0" err="1"/>
              <a:t>school</a:t>
            </a:r>
            <a:r>
              <a:rPr lang="es-ES" dirty="0"/>
              <a:t> y abalada por la Escuela Superior de Cualificaciones profesionales. </a:t>
            </a:r>
          </a:p>
          <a:p>
            <a:endParaRPr lang="es-ES" dirty="0"/>
          </a:p>
          <a:p>
            <a:r>
              <a:rPr lang="es-ES" dirty="0">
                <a:solidFill>
                  <a:srgbClr val="F0A22E"/>
                </a:solidFill>
              </a:rPr>
              <a:t>Duración de 6 meses </a:t>
            </a:r>
          </a:p>
          <a:p>
            <a:r>
              <a:rPr lang="es-ES" dirty="0">
                <a:solidFill>
                  <a:srgbClr val="F0A22E"/>
                </a:solidFill>
              </a:rPr>
              <a:t>340 horas </a:t>
            </a:r>
          </a:p>
          <a:p>
            <a:endParaRPr lang="es-ES" dirty="0"/>
          </a:p>
          <a:p>
            <a:r>
              <a:rPr lang="es-ES" dirty="0"/>
              <a:t>El temario se divide en dos partes:</a:t>
            </a:r>
          </a:p>
          <a:p>
            <a:r>
              <a:rPr lang="es-ES" dirty="0"/>
              <a:t>Formada por 6 unidades didácticas </a:t>
            </a:r>
          </a:p>
          <a:p>
            <a:r>
              <a:rPr lang="es-ES" dirty="0"/>
              <a:t>O Formada por 6 módulos cada una de ellos dividido en distintas unidades didácticas.</a:t>
            </a:r>
          </a:p>
          <a:p>
            <a:endParaRPr lang="es-ES" dirty="0"/>
          </a:p>
          <a:p>
            <a:r>
              <a:rPr lang="es-ES" dirty="0"/>
              <a:t> El precio final del curso es de:</a:t>
            </a:r>
          </a:p>
        </p:txBody>
      </p:sp>
      <p:sp>
        <p:nvSpPr>
          <p:cNvPr id="10" name="CuadroTexto 9"/>
          <p:cNvSpPr txBox="1"/>
          <p:nvPr/>
        </p:nvSpPr>
        <p:spPr>
          <a:xfrm>
            <a:off x="10143361" y="6198108"/>
            <a:ext cx="785485" cy="369332"/>
          </a:xfrm>
          <a:prstGeom prst="rect">
            <a:avLst/>
          </a:prstGeom>
          <a:solidFill>
            <a:srgbClr val="F0A22E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260€</a:t>
            </a:r>
          </a:p>
        </p:txBody>
      </p:sp>
    </p:spTree>
    <p:extLst>
      <p:ext uri="{BB962C8B-B14F-4D97-AF65-F5344CB8AC3E}">
        <p14:creationId xmlns:p14="http://schemas.microsoft.com/office/powerpoint/2010/main" val="24956773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767255"/>
            <a:ext cx="12192000" cy="5328746"/>
          </a:xfrm>
          <a:solidFill>
            <a:srgbClr val="F0A22E"/>
          </a:solidFill>
        </p:spPr>
        <p:txBody>
          <a:bodyPr>
            <a:noAutofit/>
          </a:bodyPr>
          <a:lstStyle/>
          <a:p>
            <a:pPr algn="ctr"/>
            <a:r>
              <a:rPr lang="es-ES" sz="6000" b="1" dirty="0">
                <a:solidFill>
                  <a:schemeClr val="bg1"/>
                </a:solidFill>
              </a:rPr>
              <a:t>1.Autores, planificación</a:t>
            </a:r>
            <a:endParaRPr lang="es-ES" sz="6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93745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Título 1"/>
          <p:cNvSpPr txBox="1">
            <a:spLocks/>
          </p:cNvSpPr>
          <p:nvPr/>
        </p:nvSpPr>
        <p:spPr>
          <a:xfrm>
            <a:off x="0" y="767255"/>
            <a:ext cx="12192000" cy="5328746"/>
          </a:xfrm>
          <a:prstGeom prst="rect">
            <a:avLst/>
          </a:prstGeom>
          <a:solidFill>
            <a:srgbClr val="F0A22E"/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6000" b="1" dirty="0">
                <a:solidFill>
                  <a:schemeClr val="bg1"/>
                </a:solidFill>
              </a:rPr>
              <a:t>5. Fuentes de información (cursos gratuitos)</a:t>
            </a:r>
          </a:p>
        </p:txBody>
      </p:sp>
    </p:spTree>
    <p:extLst>
      <p:ext uri="{BB962C8B-B14F-4D97-AF65-F5344CB8AC3E}">
        <p14:creationId xmlns:p14="http://schemas.microsoft.com/office/powerpoint/2010/main" val="23186452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Marcador de contenido 2"/>
          <p:cNvSpPr txBox="1">
            <a:spLocks/>
          </p:cNvSpPr>
          <p:nvPr/>
        </p:nvSpPr>
        <p:spPr>
          <a:xfrm>
            <a:off x="0" y="650748"/>
            <a:ext cx="3894667" cy="554736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/>
          </a:p>
          <a:p>
            <a:endParaRPr lang="es-ES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0" y="0"/>
            <a:ext cx="3894667" cy="6858000"/>
          </a:xfrm>
          <a:solidFill>
            <a:schemeClr val="bg1"/>
          </a:solidFill>
        </p:spPr>
        <p:txBody>
          <a:bodyPr/>
          <a:lstStyle/>
          <a:p>
            <a:endParaRPr lang="es-ES" dirty="0"/>
          </a:p>
          <a:p>
            <a:endParaRPr lang="es-ES" dirty="0"/>
          </a:p>
        </p:txBody>
      </p:sp>
      <p:sp>
        <p:nvSpPr>
          <p:cNvPr id="5" name="Marcador de contenido 2"/>
          <p:cNvSpPr txBox="1">
            <a:spLocks/>
          </p:cNvSpPr>
          <p:nvPr/>
        </p:nvSpPr>
        <p:spPr>
          <a:xfrm>
            <a:off x="0" y="650748"/>
            <a:ext cx="846667" cy="5547360"/>
          </a:xfrm>
          <a:prstGeom prst="rect">
            <a:avLst/>
          </a:prstGeom>
          <a:solidFill>
            <a:srgbClr val="F0A22E"/>
          </a:solidFill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/>
          </a:p>
          <a:p>
            <a:endParaRPr lang="es-ES" dirty="0"/>
          </a:p>
        </p:txBody>
      </p:sp>
      <p:sp>
        <p:nvSpPr>
          <p:cNvPr id="6" name="Título 1"/>
          <p:cNvSpPr txBox="1">
            <a:spLocks/>
          </p:cNvSpPr>
          <p:nvPr/>
        </p:nvSpPr>
        <p:spPr>
          <a:xfrm>
            <a:off x="1947333" y="88829"/>
            <a:ext cx="9372600" cy="11238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800" dirty="0">
                <a:solidFill>
                  <a:srgbClr val="F0A22E"/>
                </a:solidFill>
              </a:rPr>
              <a:t>Cursos gratuitos sobre Modelado 3D</a:t>
            </a:r>
          </a:p>
        </p:txBody>
      </p:sp>
      <p:pic>
        <p:nvPicPr>
          <p:cNvPr id="11" name="Imagen 10" descr="Resultado de imagen de emagister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9721" y="1476111"/>
            <a:ext cx="3005279" cy="14861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Imagen 11"/>
          <p:cNvPicPr/>
          <p:nvPr/>
        </p:nvPicPr>
        <p:blipFill>
          <a:blip r:embed="rId3"/>
          <a:stretch>
            <a:fillRect/>
          </a:stretch>
        </p:blipFill>
        <p:spPr>
          <a:xfrm>
            <a:off x="2942360" y="3275807"/>
            <a:ext cx="6634236" cy="3246769"/>
          </a:xfrm>
          <a:prstGeom prst="rect">
            <a:avLst/>
          </a:prstGeom>
        </p:spPr>
      </p:pic>
      <p:sp>
        <p:nvSpPr>
          <p:cNvPr id="4" name="Rectángulo 3"/>
          <p:cNvSpPr/>
          <p:nvPr/>
        </p:nvSpPr>
        <p:spPr>
          <a:xfrm>
            <a:off x="5000495" y="1438935"/>
            <a:ext cx="20762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latin typeface="Arial" panose="020B0604020202020204" pitchFamily="34" charset="0"/>
                <a:ea typeface="Calibri" panose="020F0502020204030204" pitchFamily="34" charset="0"/>
              </a:rPr>
              <a:t>AutoCAD 2012 </a:t>
            </a:r>
            <a:endParaRPr lang="es-ES" dirty="0"/>
          </a:p>
        </p:txBody>
      </p:sp>
      <p:sp>
        <p:nvSpPr>
          <p:cNvPr id="14" name="Rectángulo 13"/>
          <p:cNvSpPr/>
          <p:nvPr/>
        </p:nvSpPr>
        <p:spPr>
          <a:xfrm>
            <a:off x="5000495" y="1965890"/>
            <a:ext cx="27174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latin typeface="Arial" panose="020B0604020202020204" pitchFamily="34" charset="0"/>
                <a:ea typeface="Calibri" panose="020F0502020204030204" pitchFamily="34" charset="0"/>
              </a:rPr>
              <a:t>Duración de 3 meses </a:t>
            </a:r>
            <a:endParaRPr lang="es-ES" dirty="0"/>
          </a:p>
        </p:txBody>
      </p:sp>
      <p:sp>
        <p:nvSpPr>
          <p:cNvPr id="15" name="Rectángulo 14"/>
          <p:cNvSpPr/>
          <p:nvPr/>
        </p:nvSpPr>
        <p:spPr>
          <a:xfrm>
            <a:off x="5000495" y="2436182"/>
            <a:ext cx="32303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latin typeface="Arial" panose="020B0604020202020204" pitchFamily="34" charset="0"/>
                <a:ea typeface="Calibri" panose="020F0502020204030204" pitchFamily="34" charset="0"/>
              </a:rPr>
              <a:t>Carga lectiva de 65 horas. 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134920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Marcador de contenido 2"/>
          <p:cNvSpPr txBox="1">
            <a:spLocks/>
          </p:cNvSpPr>
          <p:nvPr/>
        </p:nvSpPr>
        <p:spPr>
          <a:xfrm>
            <a:off x="0" y="650748"/>
            <a:ext cx="3894667" cy="554736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/>
          </a:p>
          <a:p>
            <a:endParaRPr lang="es-ES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0" y="0"/>
            <a:ext cx="3894667" cy="6858000"/>
          </a:xfrm>
          <a:solidFill>
            <a:schemeClr val="bg1"/>
          </a:solidFill>
        </p:spPr>
        <p:txBody>
          <a:bodyPr/>
          <a:lstStyle/>
          <a:p>
            <a:endParaRPr lang="es-ES" dirty="0"/>
          </a:p>
          <a:p>
            <a:endParaRPr lang="es-ES" dirty="0"/>
          </a:p>
        </p:txBody>
      </p:sp>
      <p:sp>
        <p:nvSpPr>
          <p:cNvPr id="5" name="Marcador de contenido 2"/>
          <p:cNvSpPr txBox="1">
            <a:spLocks/>
          </p:cNvSpPr>
          <p:nvPr/>
        </p:nvSpPr>
        <p:spPr>
          <a:xfrm>
            <a:off x="0" y="650748"/>
            <a:ext cx="846667" cy="5547360"/>
          </a:xfrm>
          <a:prstGeom prst="rect">
            <a:avLst/>
          </a:prstGeom>
          <a:solidFill>
            <a:srgbClr val="F0A22E"/>
          </a:solidFill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/>
          </a:p>
          <a:p>
            <a:endParaRPr lang="es-ES" dirty="0"/>
          </a:p>
        </p:txBody>
      </p:sp>
      <p:sp>
        <p:nvSpPr>
          <p:cNvPr id="6" name="Título 1"/>
          <p:cNvSpPr txBox="1">
            <a:spLocks/>
          </p:cNvSpPr>
          <p:nvPr/>
        </p:nvSpPr>
        <p:spPr>
          <a:xfrm>
            <a:off x="1947333" y="88829"/>
            <a:ext cx="9372600" cy="11238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800" dirty="0">
                <a:solidFill>
                  <a:srgbClr val="F0A22E"/>
                </a:solidFill>
              </a:rPr>
              <a:t>Cursos gratuitos sobre Modelado 3D</a:t>
            </a:r>
          </a:p>
        </p:txBody>
      </p:sp>
      <p:pic>
        <p:nvPicPr>
          <p:cNvPr id="13" name="Imagen 12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7333" y="1598466"/>
            <a:ext cx="2908117" cy="1780218"/>
          </a:xfrm>
          <a:prstGeom prst="rect">
            <a:avLst/>
          </a:prstGeom>
        </p:spPr>
      </p:pic>
      <p:pic>
        <p:nvPicPr>
          <p:cNvPr id="10" name="Imagen 9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0661" y="3940603"/>
            <a:ext cx="2845318" cy="1897006"/>
          </a:xfrm>
          <a:prstGeom prst="rect">
            <a:avLst/>
          </a:prstGeom>
        </p:spPr>
      </p:pic>
      <p:sp>
        <p:nvSpPr>
          <p:cNvPr id="4" name="Rectángulo 3"/>
          <p:cNvSpPr/>
          <p:nvPr/>
        </p:nvSpPr>
        <p:spPr>
          <a:xfrm>
            <a:off x="6096743" y="1621055"/>
            <a:ext cx="20120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latin typeface="Arial" panose="020B0604020202020204" pitchFamily="34" charset="0"/>
                <a:ea typeface="Calibri" panose="020F0502020204030204" pitchFamily="34" charset="0"/>
              </a:rPr>
              <a:t>AutoCAD 2015</a:t>
            </a:r>
            <a:endParaRPr lang="es-ES" dirty="0"/>
          </a:p>
        </p:txBody>
      </p:sp>
      <p:sp>
        <p:nvSpPr>
          <p:cNvPr id="7" name="Rectángulo 6"/>
          <p:cNvSpPr/>
          <p:nvPr/>
        </p:nvSpPr>
        <p:spPr>
          <a:xfrm>
            <a:off x="6096743" y="2146024"/>
            <a:ext cx="316464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latin typeface="Arial" panose="020B0604020202020204" pitchFamily="34" charset="0"/>
                <a:ea typeface="Calibri" panose="020F0502020204030204" pitchFamily="34" charset="0"/>
              </a:rPr>
              <a:t>44.409 suscriptores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>
              <a:latin typeface="Arial" panose="020B0604020202020204" pitchFamily="34" charset="0"/>
              <a:ea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latin typeface="Arial" panose="020B0604020202020204" pitchFamily="34" charset="0"/>
                <a:ea typeface="Calibri" panose="020F0502020204030204" pitchFamily="34" charset="0"/>
              </a:rPr>
              <a:t>6.506.413 visualizaciones</a:t>
            </a:r>
            <a:r>
              <a:rPr lang="es-ES" sz="1400" dirty="0">
                <a:solidFill>
                  <a:srgbClr val="555555"/>
                </a:solidFill>
                <a:latin typeface="Roboto"/>
                <a:ea typeface="Calibri" panose="020F0502020204030204" pitchFamily="34" charset="0"/>
                <a:cs typeface="Arial" panose="020B0604020202020204" pitchFamily="34" charset="0"/>
              </a:rPr>
              <a:t> </a:t>
            </a:r>
            <a:endParaRPr lang="es-ES" dirty="0"/>
          </a:p>
        </p:txBody>
      </p:sp>
      <p:sp>
        <p:nvSpPr>
          <p:cNvPr id="8" name="Rectángulo 7"/>
          <p:cNvSpPr/>
          <p:nvPr/>
        </p:nvSpPr>
        <p:spPr>
          <a:xfrm>
            <a:off x="6148625" y="4197641"/>
            <a:ext cx="14606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latin typeface="Arial" panose="020B0604020202020204" pitchFamily="34" charset="0"/>
                <a:ea typeface="Calibri" panose="020F0502020204030204" pitchFamily="34" charset="0"/>
              </a:rPr>
              <a:t>Maya 3D </a:t>
            </a:r>
            <a:endParaRPr lang="es-ES" dirty="0"/>
          </a:p>
        </p:txBody>
      </p:sp>
      <p:sp>
        <p:nvSpPr>
          <p:cNvPr id="14" name="Rectángulo 13"/>
          <p:cNvSpPr/>
          <p:nvPr/>
        </p:nvSpPr>
        <p:spPr>
          <a:xfrm>
            <a:off x="6148625" y="4786806"/>
            <a:ext cx="3097836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latin typeface="Arial" panose="020B0604020202020204" pitchFamily="34" charset="0"/>
                <a:ea typeface="Calibri" panose="020F0502020204030204" pitchFamily="34" charset="0"/>
              </a:rPr>
              <a:t>59.432 suscriptores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>
              <a:latin typeface="Arial" panose="020B0604020202020204" pitchFamily="34" charset="0"/>
              <a:ea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latin typeface="Arial" panose="020B0604020202020204" pitchFamily="34" charset="0"/>
                <a:ea typeface="Calibri" panose="020F0502020204030204" pitchFamily="34" charset="0"/>
              </a:rPr>
              <a:t>6.611.047 visualizaciones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0283011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Marcador de contenido 2"/>
          <p:cNvSpPr txBox="1">
            <a:spLocks/>
          </p:cNvSpPr>
          <p:nvPr/>
        </p:nvSpPr>
        <p:spPr>
          <a:xfrm>
            <a:off x="0" y="650748"/>
            <a:ext cx="3894667" cy="554736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/>
          </a:p>
          <a:p>
            <a:endParaRPr lang="es-ES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0" y="0"/>
            <a:ext cx="3894667" cy="6858000"/>
          </a:xfrm>
          <a:solidFill>
            <a:schemeClr val="bg1"/>
          </a:solidFill>
        </p:spPr>
        <p:txBody>
          <a:bodyPr/>
          <a:lstStyle/>
          <a:p>
            <a:endParaRPr lang="es-ES" dirty="0"/>
          </a:p>
          <a:p>
            <a:endParaRPr lang="es-ES" dirty="0"/>
          </a:p>
        </p:txBody>
      </p:sp>
      <p:sp>
        <p:nvSpPr>
          <p:cNvPr id="5" name="Marcador de contenido 2"/>
          <p:cNvSpPr txBox="1">
            <a:spLocks/>
          </p:cNvSpPr>
          <p:nvPr/>
        </p:nvSpPr>
        <p:spPr>
          <a:xfrm>
            <a:off x="0" y="650748"/>
            <a:ext cx="846667" cy="5547360"/>
          </a:xfrm>
          <a:prstGeom prst="rect">
            <a:avLst/>
          </a:prstGeom>
          <a:solidFill>
            <a:srgbClr val="F0A22E"/>
          </a:solidFill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/>
          </a:p>
          <a:p>
            <a:endParaRPr lang="es-ES" dirty="0"/>
          </a:p>
        </p:txBody>
      </p:sp>
      <p:sp>
        <p:nvSpPr>
          <p:cNvPr id="6" name="Título 1"/>
          <p:cNvSpPr txBox="1">
            <a:spLocks/>
          </p:cNvSpPr>
          <p:nvPr/>
        </p:nvSpPr>
        <p:spPr>
          <a:xfrm>
            <a:off x="1947333" y="88829"/>
            <a:ext cx="9372600" cy="11238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800" dirty="0">
                <a:solidFill>
                  <a:srgbClr val="F0A22E"/>
                </a:solidFill>
              </a:rPr>
              <a:t>Cursos gratuitos de </a:t>
            </a:r>
            <a:r>
              <a:rPr lang="es-ES" sz="4800" dirty="0" err="1">
                <a:solidFill>
                  <a:srgbClr val="F0A22E"/>
                </a:solidFill>
              </a:rPr>
              <a:t>Sketchup</a:t>
            </a:r>
            <a:endParaRPr lang="es-ES" sz="4800" dirty="0">
              <a:solidFill>
                <a:srgbClr val="F0A22E"/>
              </a:solidFill>
            </a:endParaRPr>
          </a:p>
        </p:txBody>
      </p:sp>
      <p:pic>
        <p:nvPicPr>
          <p:cNvPr id="7" name="Imagen 6"/>
          <p:cNvPicPr/>
          <p:nvPr/>
        </p:nvPicPr>
        <p:blipFill rotWithShape="1">
          <a:blip r:embed="rId2"/>
          <a:srcRect r="3680" b="9036"/>
          <a:stretch/>
        </p:blipFill>
        <p:spPr>
          <a:xfrm>
            <a:off x="1001679" y="1349368"/>
            <a:ext cx="6840258" cy="2347261"/>
          </a:xfrm>
          <a:prstGeom prst="rect">
            <a:avLst/>
          </a:prstGeom>
        </p:spPr>
      </p:pic>
      <p:pic>
        <p:nvPicPr>
          <p:cNvPr id="8" name="Imagen 7"/>
          <p:cNvPicPr/>
          <p:nvPr/>
        </p:nvPicPr>
        <p:blipFill rotWithShape="1">
          <a:blip r:embed="rId3"/>
          <a:srcRect l="3447" b="-752"/>
          <a:stretch/>
        </p:blipFill>
        <p:spPr>
          <a:xfrm>
            <a:off x="1016577" y="3977589"/>
            <a:ext cx="6856846" cy="2550465"/>
          </a:xfrm>
          <a:prstGeom prst="rect">
            <a:avLst/>
          </a:prstGeom>
        </p:spPr>
      </p:pic>
      <p:sp>
        <p:nvSpPr>
          <p:cNvPr id="10" name="CuadroTexto 9"/>
          <p:cNvSpPr txBox="1"/>
          <p:nvPr/>
        </p:nvSpPr>
        <p:spPr>
          <a:xfrm>
            <a:off x="8187098" y="1563466"/>
            <a:ext cx="339250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dirty="0"/>
              <a:t>En internet encontramos numerosos cursos gratuitos, la </a:t>
            </a:r>
            <a:r>
              <a:rPr lang="es-ES" dirty="0" err="1"/>
              <a:t>mayoria</a:t>
            </a:r>
            <a:r>
              <a:rPr lang="es-ES" dirty="0"/>
              <a:t> son web serias que ofrecen a cambio de un registro el curso y una pequeña certificación.</a:t>
            </a:r>
          </a:p>
          <a:p>
            <a:pPr algn="just"/>
            <a:endParaRPr lang="es-ES" dirty="0"/>
          </a:p>
          <a:p>
            <a:pPr algn="just"/>
            <a:r>
              <a:rPr lang="es-ES" dirty="0"/>
              <a:t>La </a:t>
            </a:r>
            <a:r>
              <a:rPr lang="es-ES" dirty="0" err="1"/>
              <a:t>mayoria</a:t>
            </a:r>
            <a:r>
              <a:rPr lang="es-ES" dirty="0"/>
              <a:t> de los cursos son en versión </a:t>
            </a:r>
            <a:r>
              <a:rPr lang="es-ES" dirty="0" err="1"/>
              <a:t>videoturorial</a:t>
            </a:r>
            <a:r>
              <a:rPr lang="es-ES" dirty="0"/>
              <a:t> ya que al no ser presenciales </a:t>
            </a:r>
            <a:r>
              <a:rPr lang="es-ES" dirty="0" err="1"/>
              <a:t>requere</a:t>
            </a:r>
            <a:r>
              <a:rPr lang="es-ES" dirty="0"/>
              <a:t> un aporte multimedia que nos enseñe.</a:t>
            </a:r>
          </a:p>
          <a:p>
            <a:pPr algn="just"/>
            <a:endParaRPr lang="es-ES" dirty="0"/>
          </a:p>
          <a:p>
            <a:pPr algn="just"/>
            <a:r>
              <a:rPr lang="es-ES" dirty="0"/>
              <a:t>La </a:t>
            </a:r>
            <a:r>
              <a:rPr lang="es-ES" dirty="0" err="1"/>
              <a:t>mayoria</a:t>
            </a:r>
            <a:r>
              <a:rPr lang="es-ES" dirty="0"/>
              <a:t> de los cursos son desde 0, lo cual los hacen mas </a:t>
            </a:r>
            <a:r>
              <a:rPr lang="es-ES" dirty="0" err="1"/>
              <a:t>genericos</a:t>
            </a:r>
            <a:r>
              <a:rPr lang="es-ES" dirty="0"/>
              <a:t> que los presenciales.</a:t>
            </a:r>
          </a:p>
        </p:txBody>
      </p:sp>
    </p:spTree>
    <p:extLst>
      <p:ext uri="{BB962C8B-B14F-4D97-AF65-F5344CB8AC3E}">
        <p14:creationId xmlns:p14="http://schemas.microsoft.com/office/powerpoint/2010/main" val="25072175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Marcador de contenido 2"/>
          <p:cNvSpPr txBox="1">
            <a:spLocks/>
          </p:cNvSpPr>
          <p:nvPr/>
        </p:nvSpPr>
        <p:spPr>
          <a:xfrm>
            <a:off x="0" y="650748"/>
            <a:ext cx="3894667" cy="554736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/>
          </a:p>
          <a:p>
            <a:endParaRPr lang="es-ES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0" y="0"/>
            <a:ext cx="3894667" cy="6858000"/>
          </a:xfrm>
          <a:solidFill>
            <a:schemeClr val="bg1"/>
          </a:solidFill>
        </p:spPr>
        <p:txBody>
          <a:bodyPr/>
          <a:lstStyle/>
          <a:p>
            <a:endParaRPr lang="es-ES" dirty="0"/>
          </a:p>
          <a:p>
            <a:endParaRPr lang="es-ES" dirty="0"/>
          </a:p>
        </p:txBody>
      </p:sp>
      <p:sp>
        <p:nvSpPr>
          <p:cNvPr id="5" name="Marcador de contenido 2"/>
          <p:cNvSpPr txBox="1">
            <a:spLocks/>
          </p:cNvSpPr>
          <p:nvPr/>
        </p:nvSpPr>
        <p:spPr>
          <a:xfrm>
            <a:off x="0" y="650748"/>
            <a:ext cx="846667" cy="5547360"/>
          </a:xfrm>
          <a:prstGeom prst="rect">
            <a:avLst/>
          </a:prstGeom>
          <a:solidFill>
            <a:srgbClr val="F0A22E"/>
          </a:solidFill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/>
          </a:p>
          <a:p>
            <a:endParaRPr lang="es-ES" dirty="0"/>
          </a:p>
        </p:txBody>
      </p:sp>
      <p:sp>
        <p:nvSpPr>
          <p:cNvPr id="6" name="Título 1"/>
          <p:cNvSpPr txBox="1">
            <a:spLocks/>
          </p:cNvSpPr>
          <p:nvPr/>
        </p:nvSpPr>
        <p:spPr>
          <a:xfrm>
            <a:off x="1947333" y="88829"/>
            <a:ext cx="9372600" cy="11238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800" dirty="0">
                <a:solidFill>
                  <a:srgbClr val="F0A22E"/>
                </a:solidFill>
              </a:rPr>
              <a:t>Cursos gratuitos de </a:t>
            </a:r>
            <a:r>
              <a:rPr lang="es-ES" sz="4800" dirty="0" err="1">
                <a:solidFill>
                  <a:srgbClr val="F0A22E"/>
                </a:solidFill>
              </a:rPr>
              <a:t>Sketchup</a:t>
            </a:r>
            <a:endParaRPr lang="es-ES" sz="4800" dirty="0">
              <a:solidFill>
                <a:srgbClr val="F0A22E"/>
              </a:solidFill>
            </a:endParaRPr>
          </a:p>
        </p:txBody>
      </p:sp>
      <p:pic>
        <p:nvPicPr>
          <p:cNvPr id="11" name="Imagen 10" descr="Resultado de imagen de cgcookie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76" t="39002" r="11472" b="37075"/>
          <a:stretch/>
        </p:blipFill>
        <p:spPr bwMode="auto">
          <a:xfrm>
            <a:off x="1803612" y="4037881"/>
            <a:ext cx="3615055" cy="113792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2" name="Imagen 11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5137" y="1638694"/>
            <a:ext cx="2864795" cy="1751518"/>
          </a:xfrm>
          <a:prstGeom prst="rect">
            <a:avLst/>
          </a:prstGeom>
        </p:spPr>
      </p:pic>
      <p:pic>
        <p:nvPicPr>
          <p:cNvPr id="14" name="Imagen 13" descr="Resultado de imagen de bilib">
            <a:hlinkClick r:id="rId4" tgtFrame="&quot;_blank&quot;"/>
          </p:cNvPr>
          <p:cNvPicPr/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33" t="17750" r="11278" b="10045"/>
          <a:stretch/>
        </p:blipFill>
        <p:spPr bwMode="auto">
          <a:xfrm>
            <a:off x="7511318" y="1301495"/>
            <a:ext cx="1945640" cy="129667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5" name="Imagen 14" descr="Resultado de imagen de wikilibros"/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1318" y="3424428"/>
            <a:ext cx="2130467" cy="225176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106729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Título 1"/>
          <p:cNvSpPr txBox="1">
            <a:spLocks/>
          </p:cNvSpPr>
          <p:nvPr/>
        </p:nvSpPr>
        <p:spPr>
          <a:xfrm>
            <a:off x="0" y="767255"/>
            <a:ext cx="12192000" cy="5328746"/>
          </a:xfrm>
          <a:prstGeom prst="rect">
            <a:avLst/>
          </a:prstGeom>
          <a:solidFill>
            <a:srgbClr val="F0A22E"/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6000" b="1" dirty="0">
                <a:solidFill>
                  <a:schemeClr val="bg1"/>
                </a:solidFill>
              </a:rPr>
              <a:t>6. Ayudas económicas para estudiar las tecnologías</a:t>
            </a:r>
            <a:endParaRPr lang="es-ES" sz="6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6684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a) Ayudas económicas del ESTADO</a:t>
            </a:r>
            <a:br>
              <a:rPr lang="es-ES" dirty="0"/>
            </a:b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356" r="661" b="2882"/>
          <a:stretch/>
        </p:blipFill>
        <p:spPr>
          <a:xfrm>
            <a:off x="4145280" y="215103"/>
            <a:ext cx="6837680" cy="2497617"/>
          </a:xfrm>
          <a:prstGeom prst="rect">
            <a:avLst/>
          </a:prstGeom>
          <a:ln>
            <a:solidFill>
              <a:srgbClr val="F0A22E"/>
            </a:solidFill>
          </a:ln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8178" y="3027680"/>
            <a:ext cx="6606767" cy="3488967"/>
          </a:xfrm>
          <a:prstGeom prst="rect">
            <a:avLst/>
          </a:prstGeom>
          <a:ln>
            <a:solidFill>
              <a:srgbClr val="F0A22E"/>
            </a:solidFill>
          </a:ln>
        </p:spPr>
      </p:pic>
    </p:spTree>
    <p:extLst>
      <p:ext uri="{BB962C8B-B14F-4D97-AF65-F5344CB8AC3E}">
        <p14:creationId xmlns:p14="http://schemas.microsoft.com/office/powerpoint/2010/main" val="132079642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</p:spPr>
        <p:txBody>
          <a:bodyPr/>
          <a:lstStyle/>
          <a:p>
            <a:r>
              <a:rPr lang="es-ES" dirty="0"/>
              <a:t>b) Ayudas económicas de otras entidades</a:t>
            </a:r>
            <a:br>
              <a:rPr lang="es-ES" dirty="0"/>
            </a:b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3483" y="237565"/>
            <a:ext cx="6646970" cy="3294529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5170" y="3787588"/>
            <a:ext cx="5903595" cy="2920365"/>
          </a:xfrm>
          <a:prstGeom prst="rect">
            <a:avLst/>
          </a:prstGeom>
          <a:effectLst>
            <a:softEdge rad="12700"/>
          </a:effectLst>
        </p:spPr>
      </p:pic>
    </p:spTree>
    <p:extLst>
      <p:ext uri="{BB962C8B-B14F-4D97-AF65-F5344CB8AC3E}">
        <p14:creationId xmlns:p14="http://schemas.microsoft.com/office/powerpoint/2010/main" val="21417850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Título 1"/>
          <p:cNvSpPr txBox="1">
            <a:spLocks/>
          </p:cNvSpPr>
          <p:nvPr/>
        </p:nvSpPr>
        <p:spPr>
          <a:xfrm>
            <a:off x="0" y="767255"/>
            <a:ext cx="12192000" cy="5328746"/>
          </a:xfrm>
          <a:prstGeom prst="rect">
            <a:avLst/>
          </a:prstGeom>
          <a:solidFill>
            <a:srgbClr val="F0A22E"/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6000" b="1" dirty="0">
                <a:solidFill>
                  <a:schemeClr val="bg1"/>
                </a:solidFill>
              </a:rPr>
              <a:t>6. Recursos para implementar las tecnologías</a:t>
            </a:r>
            <a:endParaRPr lang="es-ES" sz="6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27783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</p:spPr>
        <p:txBody>
          <a:bodyPr/>
          <a:lstStyle/>
          <a:p>
            <a:r>
              <a:rPr lang="es-ES" dirty="0"/>
              <a:t>a) SKETCHUP</a:t>
            </a:r>
            <a:br>
              <a:rPr lang="es-ES" dirty="0"/>
            </a:b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r="23468"/>
          <a:stretch/>
        </p:blipFill>
        <p:spPr>
          <a:xfrm>
            <a:off x="3608387" y="749808"/>
            <a:ext cx="4975225" cy="2674620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7689" y="3626168"/>
            <a:ext cx="4288312" cy="2403181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8387" y="3626168"/>
            <a:ext cx="3526155" cy="2348865"/>
          </a:xfrm>
          <a:prstGeom prst="rect">
            <a:avLst/>
          </a:prstGeom>
        </p:spPr>
      </p:pic>
      <p:pic>
        <p:nvPicPr>
          <p:cNvPr id="22" name="Imagen 2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29579" y="749808"/>
            <a:ext cx="2857542" cy="2539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6794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/>
          <p:cNvSpPr txBox="1">
            <a:spLocks/>
          </p:cNvSpPr>
          <p:nvPr/>
        </p:nvSpPr>
        <p:spPr>
          <a:xfrm>
            <a:off x="5060184" y="100358"/>
            <a:ext cx="2663578" cy="11238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800" dirty="0">
                <a:solidFill>
                  <a:srgbClr val="F0A22E"/>
                </a:solidFill>
              </a:rPr>
              <a:t>Autores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75492" t="2301" r="1143" b="67999"/>
          <a:stretch/>
        </p:blipFill>
        <p:spPr>
          <a:xfrm>
            <a:off x="2168820" y="3516388"/>
            <a:ext cx="1030140" cy="1069400"/>
          </a:xfrm>
          <a:prstGeom prst="ellipse">
            <a:avLst/>
          </a:prstGeom>
          <a:ln>
            <a:solidFill>
              <a:srgbClr val="F0A22E"/>
            </a:solidFill>
          </a:ln>
          <a:effectLst/>
        </p:spPr>
      </p:pic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50000" t="478" r="24508" b="67737"/>
          <a:stretch/>
        </p:blipFill>
        <p:spPr>
          <a:xfrm>
            <a:off x="2096636" y="1066274"/>
            <a:ext cx="1102324" cy="1122430"/>
          </a:xfrm>
          <a:prstGeom prst="ellipse">
            <a:avLst/>
          </a:prstGeom>
          <a:ln>
            <a:solidFill>
              <a:srgbClr val="F0A22E"/>
            </a:solidFill>
          </a:ln>
          <a:effectLst/>
        </p:spPr>
      </p:pic>
      <p:pic>
        <p:nvPicPr>
          <p:cNvPr id="10" name="Imagen 9"/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24326" t="1042" r="48014" b="66506"/>
          <a:stretch/>
        </p:blipFill>
        <p:spPr>
          <a:xfrm>
            <a:off x="2132883" y="4791393"/>
            <a:ext cx="1066077" cy="1021465"/>
          </a:xfrm>
          <a:prstGeom prst="ellipse">
            <a:avLst/>
          </a:prstGeom>
          <a:ln>
            <a:solidFill>
              <a:srgbClr val="F0A22E"/>
            </a:solidFill>
          </a:ln>
          <a:effectLst/>
        </p:spPr>
      </p:pic>
      <p:pic>
        <p:nvPicPr>
          <p:cNvPr id="16" name="Imagen 15"/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23649" r="48518" b="67004"/>
          <a:stretch/>
        </p:blipFill>
        <p:spPr>
          <a:xfrm>
            <a:off x="2137421" y="2313441"/>
            <a:ext cx="1030140" cy="997342"/>
          </a:xfrm>
          <a:prstGeom prst="ellipse">
            <a:avLst/>
          </a:prstGeom>
          <a:ln>
            <a:solidFill>
              <a:srgbClr val="F0A22E"/>
            </a:solidFill>
          </a:ln>
          <a:effectLst/>
        </p:spPr>
      </p:pic>
      <p:sp>
        <p:nvSpPr>
          <p:cNvPr id="17" name="CuadroTexto 16"/>
          <p:cNvSpPr txBox="1"/>
          <p:nvPr/>
        </p:nvSpPr>
        <p:spPr>
          <a:xfrm>
            <a:off x="3479440" y="2649025"/>
            <a:ext cx="3745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Sergio Sanz García</a:t>
            </a:r>
          </a:p>
        </p:txBody>
      </p:sp>
      <p:sp>
        <p:nvSpPr>
          <p:cNvPr id="18" name="CuadroTexto 17"/>
          <p:cNvSpPr txBox="1"/>
          <p:nvPr/>
        </p:nvSpPr>
        <p:spPr>
          <a:xfrm>
            <a:off x="3479440" y="1442823"/>
            <a:ext cx="3745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Darío Cuevas López ( Coordinador)</a:t>
            </a:r>
          </a:p>
        </p:txBody>
      </p:sp>
      <p:sp>
        <p:nvSpPr>
          <p:cNvPr id="19" name="CuadroTexto 18"/>
          <p:cNvSpPr txBox="1"/>
          <p:nvPr/>
        </p:nvSpPr>
        <p:spPr>
          <a:xfrm>
            <a:off x="3479440" y="3860015"/>
            <a:ext cx="3745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David García Rubio</a:t>
            </a:r>
          </a:p>
        </p:txBody>
      </p:sp>
      <p:sp>
        <p:nvSpPr>
          <p:cNvPr id="20" name="CuadroTexto 19"/>
          <p:cNvSpPr txBox="1"/>
          <p:nvPr/>
        </p:nvSpPr>
        <p:spPr>
          <a:xfrm>
            <a:off x="3479440" y="5071005"/>
            <a:ext cx="3745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Agustín Rodríguez González</a:t>
            </a:r>
          </a:p>
        </p:txBody>
      </p:sp>
    </p:spTree>
    <p:extLst>
      <p:ext uri="{BB962C8B-B14F-4D97-AF65-F5344CB8AC3E}">
        <p14:creationId xmlns:p14="http://schemas.microsoft.com/office/powerpoint/2010/main" val="40070770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b) BLENDER</a:t>
            </a:r>
            <a:br>
              <a:rPr lang="es-ES" dirty="0"/>
            </a:b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t="3507"/>
          <a:stretch/>
        </p:blipFill>
        <p:spPr>
          <a:xfrm>
            <a:off x="4718037" y="2972227"/>
            <a:ext cx="5917879" cy="3708463"/>
          </a:xfrm>
          <a:prstGeom prst="rect">
            <a:avLst/>
          </a:prstGeom>
          <a:ln>
            <a:solidFill>
              <a:srgbClr val="F0A22E"/>
            </a:solidFill>
          </a:ln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4195" y="176463"/>
            <a:ext cx="6305562" cy="2672396"/>
          </a:xfrm>
          <a:prstGeom prst="rect">
            <a:avLst/>
          </a:prstGeom>
          <a:ln>
            <a:solidFill>
              <a:srgbClr val="F0A22E"/>
            </a:solidFill>
          </a:ln>
        </p:spPr>
      </p:pic>
    </p:spTree>
    <p:extLst>
      <p:ext uri="{BB962C8B-B14F-4D97-AF65-F5344CB8AC3E}">
        <p14:creationId xmlns:p14="http://schemas.microsoft.com/office/powerpoint/2010/main" val="429128562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Título 1"/>
          <p:cNvSpPr txBox="1">
            <a:spLocks/>
          </p:cNvSpPr>
          <p:nvPr/>
        </p:nvSpPr>
        <p:spPr>
          <a:xfrm>
            <a:off x="0" y="767255"/>
            <a:ext cx="12192000" cy="5328746"/>
          </a:xfrm>
          <a:prstGeom prst="rect">
            <a:avLst/>
          </a:prstGeom>
          <a:solidFill>
            <a:srgbClr val="F0A22E"/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6000" b="1" dirty="0">
                <a:solidFill>
                  <a:schemeClr val="bg1"/>
                </a:solidFill>
              </a:rPr>
              <a:t>8. Conclusiones</a:t>
            </a:r>
          </a:p>
        </p:txBody>
      </p:sp>
    </p:spTree>
    <p:extLst>
      <p:ext uri="{BB962C8B-B14F-4D97-AF65-F5344CB8AC3E}">
        <p14:creationId xmlns:p14="http://schemas.microsoft.com/office/powerpoint/2010/main" val="389732790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Título 1"/>
          <p:cNvSpPr txBox="1">
            <a:spLocks/>
          </p:cNvSpPr>
          <p:nvPr/>
        </p:nvSpPr>
        <p:spPr>
          <a:xfrm>
            <a:off x="0" y="767255"/>
            <a:ext cx="12192000" cy="5328746"/>
          </a:xfrm>
          <a:prstGeom prst="rect">
            <a:avLst/>
          </a:prstGeom>
          <a:solidFill>
            <a:srgbClr val="F0A22E"/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6000" b="1" dirty="0">
                <a:solidFill>
                  <a:schemeClr val="bg1"/>
                </a:solidFill>
              </a:rPr>
              <a:t>GRACIAS </a:t>
            </a:r>
            <a:r>
              <a:rPr lang="es-ES" sz="6000" b="1" dirty="0">
                <a:solidFill>
                  <a:schemeClr val="bg1"/>
                </a:solidFill>
                <a:sym typeface="Wingdings" panose="05000000000000000000" pitchFamily="2" charset="2"/>
              </a:rPr>
              <a:t>:)</a:t>
            </a:r>
            <a:endParaRPr lang="es-ES" sz="6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845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3223" y="706714"/>
            <a:ext cx="8638777" cy="5424821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06714"/>
            <a:ext cx="3553223" cy="5424821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0" y="0"/>
            <a:ext cx="12192000" cy="706714"/>
          </a:xfrm>
          <a:prstGeom prst="rect">
            <a:avLst/>
          </a:prstGeom>
          <a:solidFill>
            <a:srgbClr val="F0A22E"/>
          </a:solidFill>
        </p:spPr>
        <p:txBody>
          <a:bodyPr wrap="square" rtlCol="0">
            <a:spAutoFit/>
          </a:bodyPr>
          <a:lstStyle/>
          <a:p>
            <a:endParaRPr lang="es-ES" dirty="0"/>
          </a:p>
        </p:txBody>
      </p:sp>
      <p:sp>
        <p:nvSpPr>
          <p:cNvPr id="9" name="CuadroTexto 8"/>
          <p:cNvSpPr txBox="1"/>
          <p:nvPr/>
        </p:nvSpPr>
        <p:spPr>
          <a:xfrm>
            <a:off x="0" y="6151286"/>
            <a:ext cx="12192000" cy="706714"/>
          </a:xfrm>
          <a:prstGeom prst="rect">
            <a:avLst/>
          </a:prstGeom>
          <a:solidFill>
            <a:srgbClr val="F0A22E"/>
          </a:solidFill>
        </p:spPr>
        <p:txBody>
          <a:bodyPr wrap="square" rtlCol="0">
            <a:spAutoFit/>
          </a:bodyPr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0458399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767255"/>
            <a:ext cx="12192000" cy="5328746"/>
          </a:xfrm>
          <a:solidFill>
            <a:srgbClr val="F0A22E"/>
          </a:solidFill>
        </p:spPr>
        <p:txBody>
          <a:bodyPr>
            <a:noAutofit/>
          </a:bodyPr>
          <a:lstStyle/>
          <a:p>
            <a:pPr algn="ctr"/>
            <a:r>
              <a:rPr lang="es-ES" sz="6000" b="1" dirty="0">
                <a:solidFill>
                  <a:schemeClr val="bg1"/>
                </a:solidFill>
              </a:rPr>
              <a:t>2. Descripción de la tecnología</a:t>
            </a:r>
            <a:endParaRPr lang="es-ES" sz="6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17340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4" name="Rectangle 1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00114"/>
            <a:ext cx="4053525" cy="4257773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34557" y="1653703"/>
            <a:ext cx="3361953" cy="2470488"/>
          </a:xfrm>
        </p:spPr>
        <p:txBody>
          <a:bodyPr vert="horz" lIns="91440" tIns="45720" rIns="91440" bIns="45720" rtlCol="0" anchor="b">
            <a:normAutofit/>
          </a:bodyPr>
          <a:lstStyle/>
          <a:p>
            <a:endParaRPr lang="en-US" sz="5900" spc="-10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</a:extLst>
          </a:blip>
          <a:srcRect t="10924" r="9092" b="13580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11" name="Marcador de contenido 2"/>
          <p:cNvSpPr txBox="1">
            <a:spLocks/>
          </p:cNvSpPr>
          <p:nvPr/>
        </p:nvSpPr>
        <p:spPr>
          <a:xfrm>
            <a:off x="0" y="650748"/>
            <a:ext cx="3054485" cy="5547360"/>
          </a:xfrm>
          <a:prstGeom prst="rect">
            <a:avLst/>
          </a:prstGeom>
          <a:solidFill>
            <a:srgbClr val="F0A22E"/>
          </a:solidFill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/>
          </a:p>
          <a:p>
            <a:endParaRPr lang="es-ES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7297" y="619522"/>
            <a:ext cx="6459166" cy="2066933"/>
          </a:xfrm>
          <a:prstGeom prst="rect">
            <a:avLst/>
          </a:prstGeom>
        </p:spPr>
      </p:pic>
      <p:sp>
        <p:nvSpPr>
          <p:cNvPr id="9" name="Diagrama de flujo: terminador 8"/>
          <p:cNvSpPr/>
          <p:nvPr/>
        </p:nvSpPr>
        <p:spPr>
          <a:xfrm>
            <a:off x="6420255" y="4610911"/>
            <a:ext cx="5667299" cy="1185051"/>
          </a:xfrm>
          <a:prstGeom prst="flowChartTerminator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76696" y="4439816"/>
            <a:ext cx="6296025" cy="1362075"/>
          </a:xfrm>
          <a:prstGeom prst="rect">
            <a:avLst/>
          </a:prstGeom>
        </p:spPr>
      </p:pic>
      <p:sp>
        <p:nvSpPr>
          <p:cNvPr id="15" name="Título 1"/>
          <p:cNvSpPr txBox="1">
            <a:spLocks/>
          </p:cNvSpPr>
          <p:nvPr/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/>
              <a:t>Software de Modelado 3D</a:t>
            </a:r>
            <a:br>
              <a:rPr lang="es-ES" dirty="0"/>
            </a:b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207580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Título 1"/>
          <p:cNvSpPr txBox="1">
            <a:spLocks/>
          </p:cNvSpPr>
          <p:nvPr/>
        </p:nvSpPr>
        <p:spPr>
          <a:xfrm>
            <a:off x="0" y="767255"/>
            <a:ext cx="12192000" cy="5328746"/>
          </a:xfrm>
          <a:prstGeom prst="rect">
            <a:avLst/>
          </a:prstGeom>
          <a:solidFill>
            <a:srgbClr val="F0A22E"/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6000" b="1" dirty="0">
                <a:solidFill>
                  <a:schemeClr val="bg1"/>
                </a:solidFill>
              </a:rPr>
              <a:t>3. Fuentes de información (Documentos)</a:t>
            </a:r>
            <a:endParaRPr lang="es-ES" sz="6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34143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Marcador de contenido 2"/>
          <p:cNvSpPr txBox="1">
            <a:spLocks/>
          </p:cNvSpPr>
          <p:nvPr/>
        </p:nvSpPr>
        <p:spPr>
          <a:xfrm>
            <a:off x="0" y="650748"/>
            <a:ext cx="3894667" cy="554736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/>
          </a:p>
          <a:p>
            <a:endParaRPr lang="es-ES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0" y="0"/>
            <a:ext cx="3894667" cy="6858000"/>
          </a:xfrm>
          <a:solidFill>
            <a:schemeClr val="bg1"/>
          </a:solidFill>
        </p:spPr>
        <p:txBody>
          <a:bodyPr/>
          <a:lstStyle/>
          <a:p>
            <a:endParaRPr lang="es-ES" dirty="0"/>
          </a:p>
          <a:p>
            <a:endParaRPr lang="es-ES" dirty="0"/>
          </a:p>
        </p:txBody>
      </p:sp>
      <p:sp>
        <p:nvSpPr>
          <p:cNvPr id="5" name="Marcador de contenido 2"/>
          <p:cNvSpPr txBox="1">
            <a:spLocks/>
          </p:cNvSpPr>
          <p:nvPr/>
        </p:nvSpPr>
        <p:spPr>
          <a:xfrm>
            <a:off x="0" y="650748"/>
            <a:ext cx="846667" cy="5547360"/>
          </a:xfrm>
          <a:prstGeom prst="rect">
            <a:avLst/>
          </a:prstGeom>
          <a:solidFill>
            <a:srgbClr val="F0A22E"/>
          </a:solidFill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/>
          </a:p>
          <a:p>
            <a:endParaRPr lang="es-ES" dirty="0"/>
          </a:p>
        </p:txBody>
      </p:sp>
      <p:sp>
        <p:nvSpPr>
          <p:cNvPr id="6" name="Título 1"/>
          <p:cNvSpPr txBox="1">
            <a:spLocks/>
          </p:cNvSpPr>
          <p:nvPr/>
        </p:nvSpPr>
        <p:spPr>
          <a:xfrm>
            <a:off x="2878666" y="0"/>
            <a:ext cx="7325360" cy="11238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800" dirty="0">
                <a:solidFill>
                  <a:srgbClr val="F0A22E"/>
                </a:solidFill>
              </a:rPr>
              <a:t>Fuentes sobre Modelado 3D</a:t>
            </a: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9700" y="1123837"/>
            <a:ext cx="7403103" cy="4881420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98" r="40621"/>
          <a:stretch/>
        </p:blipFill>
        <p:spPr>
          <a:xfrm>
            <a:off x="968540" y="1211232"/>
            <a:ext cx="3419287" cy="4513788"/>
          </a:xfrm>
          <a:prstGeom prst="rect">
            <a:avLst/>
          </a:prstGeom>
        </p:spPr>
      </p:pic>
      <p:sp>
        <p:nvSpPr>
          <p:cNvPr id="10" name="Subtítulo 2"/>
          <p:cNvSpPr txBox="1">
            <a:spLocks/>
          </p:cNvSpPr>
          <p:nvPr/>
        </p:nvSpPr>
        <p:spPr>
          <a:xfrm>
            <a:off x="7315200" y="891455"/>
            <a:ext cx="4876800" cy="5153342"/>
          </a:xfrm>
          <a:prstGeom prst="rect">
            <a:avLst/>
          </a:prstGeom>
          <a:solidFill>
            <a:schemeClr val="tx1">
              <a:alpha val="7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>
                <a:solidFill>
                  <a:srgbClr val="F0A22E"/>
                </a:solidFill>
              </a:rPr>
              <a:t>La primera fuente de información que proponemos es </a:t>
            </a:r>
            <a:r>
              <a:rPr lang="es-ES" dirty="0" err="1">
                <a:solidFill>
                  <a:srgbClr val="F0A22E"/>
                </a:solidFill>
              </a:rPr>
              <a:t>Unity</a:t>
            </a:r>
            <a:r>
              <a:rPr lang="es-ES" dirty="0">
                <a:solidFill>
                  <a:srgbClr val="F0A22E"/>
                </a:solidFill>
              </a:rPr>
              <a:t> donde nos explica en distintos pasos para realizar una figura en 3D en entornos de videojuegos.</a:t>
            </a:r>
          </a:p>
          <a:p>
            <a:r>
              <a:rPr lang="es-ES" dirty="0">
                <a:solidFill>
                  <a:srgbClr val="F0A22E"/>
                </a:solidFill>
              </a:rPr>
              <a:t>Otra fuente de información es </a:t>
            </a:r>
            <a:r>
              <a:rPr lang="es-ES" dirty="0" err="1">
                <a:solidFill>
                  <a:srgbClr val="F0A22E"/>
                </a:solidFill>
              </a:rPr>
              <a:t>tlife.guru</a:t>
            </a:r>
            <a:r>
              <a:rPr lang="es-ES" dirty="0">
                <a:solidFill>
                  <a:srgbClr val="F0A22E"/>
                </a:solidFill>
              </a:rPr>
              <a:t> donde nos enseña el funcionamiento de una impresora 3D. </a:t>
            </a:r>
          </a:p>
          <a:p>
            <a:r>
              <a:rPr lang="es-ES" dirty="0">
                <a:solidFill>
                  <a:srgbClr val="F0A22E"/>
                </a:solidFill>
              </a:rPr>
              <a:t>Utilizamos la página impresoras3d.com para ver que programas podemos utilizar para elaborar modelos en 3D. </a:t>
            </a:r>
          </a:p>
          <a:p>
            <a:r>
              <a:rPr lang="es-ES" dirty="0">
                <a:solidFill>
                  <a:srgbClr val="F0A22E"/>
                </a:solidFill>
              </a:rPr>
              <a:t>La ultima fuente de información que proponemos es de la UCLM donde hace una introducción al modelado 3D.</a:t>
            </a:r>
          </a:p>
          <a:p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44742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Marcador de contenido 2"/>
          <p:cNvSpPr txBox="1">
            <a:spLocks/>
          </p:cNvSpPr>
          <p:nvPr/>
        </p:nvSpPr>
        <p:spPr>
          <a:xfrm>
            <a:off x="0" y="650748"/>
            <a:ext cx="3894667" cy="554736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/>
          </a:p>
          <a:p>
            <a:endParaRPr lang="es-ES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0" y="0"/>
            <a:ext cx="3894667" cy="6858000"/>
          </a:xfrm>
          <a:solidFill>
            <a:schemeClr val="bg1"/>
          </a:solidFill>
        </p:spPr>
        <p:txBody>
          <a:bodyPr/>
          <a:lstStyle/>
          <a:p>
            <a:endParaRPr lang="es-ES" dirty="0"/>
          </a:p>
          <a:p>
            <a:endParaRPr lang="es-ES" dirty="0"/>
          </a:p>
        </p:txBody>
      </p:sp>
      <p:sp>
        <p:nvSpPr>
          <p:cNvPr id="5" name="Marcador de contenido 2"/>
          <p:cNvSpPr txBox="1">
            <a:spLocks/>
          </p:cNvSpPr>
          <p:nvPr/>
        </p:nvSpPr>
        <p:spPr>
          <a:xfrm>
            <a:off x="0" y="650748"/>
            <a:ext cx="846667" cy="5547360"/>
          </a:xfrm>
          <a:prstGeom prst="rect">
            <a:avLst/>
          </a:prstGeom>
          <a:solidFill>
            <a:srgbClr val="F0A22E"/>
          </a:solidFill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/>
          </a:p>
          <a:p>
            <a:endParaRPr lang="es-ES" dirty="0"/>
          </a:p>
        </p:txBody>
      </p:sp>
      <p:sp>
        <p:nvSpPr>
          <p:cNvPr id="6" name="Título 1"/>
          <p:cNvSpPr txBox="1">
            <a:spLocks/>
          </p:cNvSpPr>
          <p:nvPr/>
        </p:nvSpPr>
        <p:spPr>
          <a:xfrm>
            <a:off x="2878666" y="0"/>
            <a:ext cx="7325360" cy="11238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800" dirty="0">
                <a:solidFill>
                  <a:srgbClr val="F0A22E"/>
                </a:solidFill>
              </a:rPr>
              <a:t>Fuentes sobre </a:t>
            </a:r>
            <a:r>
              <a:rPr lang="es-ES" sz="4800" dirty="0" err="1">
                <a:solidFill>
                  <a:srgbClr val="F0A22E"/>
                </a:solidFill>
              </a:rPr>
              <a:t>Sketchup</a:t>
            </a:r>
            <a:endParaRPr lang="es-ES" sz="4800" dirty="0">
              <a:solidFill>
                <a:srgbClr val="F0A22E"/>
              </a:solidFill>
            </a:endParaRPr>
          </a:p>
        </p:txBody>
      </p:sp>
      <p:pic>
        <p:nvPicPr>
          <p:cNvPr id="11" name="Imagen 10"/>
          <p:cNvPicPr/>
          <p:nvPr/>
        </p:nvPicPr>
        <p:blipFill>
          <a:blip r:embed="rId2"/>
          <a:stretch>
            <a:fillRect/>
          </a:stretch>
        </p:blipFill>
        <p:spPr>
          <a:xfrm>
            <a:off x="1133993" y="1228624"/>
            <a:ext cx="6215614" cy="2871780"/>
          </a:xfrm>
          <a:prstGeom prst="rect">
            <a:avLst/>
          </a:prstGeom>
        </p:spPr>
      </p:pic>
      <p:pic>
        <p:nvPicPr>
          <p:cNvPr id="12" name="Imagen 11"/>
          <p:cNvPicPr/>
          <p:nvPr/>
        </p:nvPicPr>
        <p:blipFill>
          <a:blip r:embed="rId3"/>
          <a:stretch>
            <a:fillRect/>
          </a:stretch>
        </p:blipFill>
        <p:spPr>
          <a:xfrm>
            <a:off x="1133993" y="4172997"/>
            <a:ext cx="6215614" cy="1910927"/>
          </a:xfrm>
          <a:prstGeom prst="rect">
            <a:avLst/>
          </a:prstGeom>
        </p:spPr>
      </p:pic>
      <p:sp>
        <p:nvSpPr>
          <p:cNvPr id="13" name="CuadroTexto 12"/>
          <p:cNvSpPr txBox="1"/>
          <p:nvPr/>
        </p:nvSpPr>
        <p:spPr>
          <a:xfrm>
            <a:off x="7806090" y="1477703"/>
            <a:ext cx="382646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dirty="0"/>
              <a:t>La primera fuente de información que podemos usar es la propia página web del software, tiene numerosos </a:t>
            </a:r>
            <a:r>
              <a:rPr lang="es-ES" dirty="0" err="1"/>
              <a:t>videotutoriales</a:t>
            </a:r>
            <a:r>
              <a:rPr lang="es-ES" dirty="0"/>
              <a:t> y un foro bastante activo de usuarios.</a:t>
            </a:r>
          </a:p>
          <a:p>
            <a:pPr algn="just"/>
            <a:endParaRPr lang="es-ES" dirty="0"/>
          </a:p>
          <a:p>
            <a:pPr algn="just"/>
            <a:r>
              <a:rPr lang="es-ES" dirty="0"/>
              <a:t>Se han usado varios </a:t>
            </a:r>
            <a:r>
              <a:rPr lang="es-ES" dirty="0" err="1"/>
              <a:t>metabuscadores</a:t>
            </a:r>
            <a:r>
              <a:rPr lang="es-ES" dirty="0"/>
              <a:t> para buscar artículos de puesta en marcha o primeros pasos para poner en marcha el software.</a:t>
            </a:r>
          </a:p>
          <a:p>
            <a:pPr algn="just"/>
            <a:endParaRPr lang="es-ES" dirty="0"/>
          </a:p>
          <a:p>
            <a:pPr algn="just"/>
            <a:r>
              <a:rPr lang="es-ES" dirty="0"/>
              <a:t>Por ultimo hemos buscado el resultado en la Wikipedia, fuente poco fiable pero bastante estandarizada para un primer vistazo.</a:t>
            </a:r>
          </a:p>
        </p:txBody>
      </p:sp>
    </p:spTree>
    <p:extLst>
      <p:ext uri="{BB962C8B-B14F-4D97-AF65-F5344CB8AC3E}">
        <p14:creationId xmlns:p14="http://schemas.microsoft.com/office/powerpoint/2010/main" val="290910752"/>
      </p:ext>
    </p:extLst>
  </p:cSld>
  <p:clrMapOvr>
    <a:masterClrMapping/>
  </p:clrMapOvr>
</p:sld>
</file>

<file path=ppt/theme/theme1.xml><?xml version="1.0" encoding="utf-8"?>
<a:theme xmlns:a="http://schemas.openxmlformats.org/drawingml/2006/main" name="Marco">
  <a:themeElements>
    <a:clrScheme name="Fra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39D77354-939E-4A26-AE51-B3F9618B14B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TM03457475[[fn=Marco]]</Template>
  <TotalTime>149</TotalTime>
  <Words>986</Words>
  <Application>Microsoft Office PowerPoint</Application>
  <PresentationFormat>Panorámica</PresentationFormat>
  <Paragraphs>115</Paragraphs>
  <Slides>32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32</vt:i4>
      </vt:variant>
    </vt:vector>
  </HeadingPairs>
  <TitlesOfParts>
    <vt:vector size="39" baseType="lpstr">
      <vt:lpstr>Arial</vt:lpstr>
      <vt:lpstr>Calibri</vt:lpstr>
      <vt:lpstr>Corbel</vt:lpstr>
      <vt:lpstr>Roboto</vt:lpstr>
      <vt:lpstr>Wingdings</vt:lpstr>
      <vt:lpstr>Wingdings 2</vt:lpstr>
      <vt:lpstr>Marco</vt:lpstr>
      <vt:lpstr>Software de diseño y creación de prototipos y maquetas para impresoras 3D</vt:lpstr>
      <vt:lpstr>1.Autores, planificación</vt:lpstr>
      <vt:lpstr>Presentación de PowerPoint</vt:lpstr>
      <vt:lpstr>Presentación de PowerPoint</vt:lpstr>
      <vt:lpstr>2. Descripción de la tecnología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a) Ayudas económicas del ESTADO </vt:lpstr>
      <vt:lpstr>b) Ayudas económicas de otras entidades </vt:lpstr>
      <vt:lpstr>Presentación de PowerPoint</vt:lpstr>
      <vt:lpstr>a) SKETCHUP </vt:lpstr>
      <vt:lpstr>b) BLENDER 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Darío Cuevas López</dc:creator>
  <cp:lastModifiedBy>Darío Cuevas López</cp:lastModifiedBy>
  <cp:revision>18</cp:revision>
  <dcterms:created xsi:type="dcterms:W3CDTF">2017-03-21T01:07:02Z</dcterms:created>
  <dcterms:modified xsi:type="dcterms:W3CDTF">2017-03-21T03:36:20Z</dcterms:modified>
</cp:coreProperties>
</file>

<file path=docProps/thumbnail.jpeg>
</file>